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82" r:id="rId2"/>
    <p:sldId id="256" r:id="rId3"/>
    <p:sldId id="290" r:id="rId4"/>
    <p:sldId id="257" r:id="rId5"/>
    <p:sldId id="258" r:id="rId6"/>
    <p:sldId id="260" r:id="rId7"/>
    <p:sldId id="295" r:id="rId8"/>
    <p:sldId id="296" r:id="rId9"/>
    <p:sldId id="297" r:id="rId10"/>
    <p:sldId id="283" r:id="rId11"/>
    <p:sldId id="269" r:id="rId12"/>
    <p:sldId id="270" r:id="rId13"/>
    <p:sldId id="272" r:id="rId14"/>
    <p:sldId id="288" r:id="rId15"/>
    <p:sldId id="265" r:id="rId16"/>
    <p:sldId id="271" r:id="rId17"/>
    <p:sldId id="289" r:id="rId18"/>
    <p:sldId id="284" r:id="rId19"/>
    <p:sldId id="285" r:id="rId20"/>
    <p:sldId id="278" r:id="rId21"/>
    <p:sldId id="280" r:id="rId22"/>
    <p:sldId id="281" r:id="rId23"/>
    <p:sldId id="286" r:id="rId24"/>
    <p:sldId id="262" r:id="rId25"/>
    <p:sldId id="263" r:id="rId26"/>
    <p:sldId id="294" r:id="rId27"/>
    <p:sldId id="291" r:id="rId28"/>
    <p:sldId id="292" r:id="rId29"/>
    <p:sldId id="293" r:id="rId30"/>
    <p:sldId id="279" r:id="rId31"/>
    <p:sldId id="264" r:id="rId32"/>
    <p:sldId id="274" r:id="rId33"/>
    <p:sldId id="301" r:id="rId34"/>
    <p:sldId id="273" r:id="rId35"/>
    <p:sldId id="300" r:id="rId36"/>
    <p:sldId id="275" r:id="rId37"/>
    <p:sldId id="266" r:id="rId38"/>
    <p:sldId id="267" r:id="rId39"/>
    <p:sldId id="268" r:id="rId40"/>
    <p:sldId id="287" r:id="rId41"/>
    <p:sldId id="276" r:id="rId42"/>
    <p:sldId id="277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177" autoAdjust="0"/>
  </p:normalViewPr>
  <p:slideViewPr>
    <p:cSldViewPr snapToGrid="0">
      <p:cViewPr varScale="1">
        <p:scale>
          <a:sx n="87" d="100"/>
          <a:sy n="87" d="100"/>
        </p:scale>
        <p:origin x="15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DF118-B7BA-4B37-80AB-C42B3CF6732A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402E9-E0DC-478D-9966-3334D2356AF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756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Font typeface="+mj-lt"/>
              <a:buNone/>
              <a:tabLst>
                <a:tab pos="457200" algn="l"/>
              </a:tabLst>
            </a:pPr>
            <a:r>
              <a:rPr lang="fr-BE" sz="1100" b="1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Gradients structurels clairs</a:t>
            </a:r>
            <a:r>
              <a:rPr lang="fr-BE" sz="11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 : </a:t>
            </a:r>
          </a:p>
          <a:p>
            <a:pPr marL="742950" lvl="1" indent="-28575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BE" sz="11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Forêts à WD bas (violet) : Transition précoce (15-20m) et abrupte ; </a:t>
            </a:r>
            <a:r>
              <a:rPr lang="fr-FR" sz="11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importante proportion de trouées basales</a:t>
            </a:r>
            <a:endParaRPr lang="fr-BE" sz="1100" dirty="0">
              <a:effectLst/>
              <a:latin typeface="LM Roman 12" panose="00000500000000000000" pitchFamily="50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BE" sz="11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Forêts à WD élevé (jaune) : Transition tardive (25-35m) et graduelle ; </a:t>
            </a:r>
            <a:r>
              <a:rPr lang="fr-FR" sz="11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fermeture quasi-complète des strates inférieures</a:t>
            </a:r>
            <a:endParaRPr lang="fr-BE" sz="1100" dirty="0">
              <a:effectLst/>
              <a:latin typeface="LM Roman 12" panose="00000500000000000000" pitchFamily="50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BE" sz="11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Progression claire et continue entre les catégories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3823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736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A APPROFONDIR, surtout les métriques utilisées</a:t>
            </a:r>
          </a:p>
          <a:p>
            <a:endParaRPr lang="fr-BE" dirty="0"/>
          </a:p>
          <a:p>
            <a:r>
              <a:rPr lang="fr-FR" dirty="0"/>
              <a:t>Une classification fonctionnelle basée sur les métriques avancées a été développée:</a:t>
            </a:r>
          </a:p>
          <a:p>
            <a:r>
              <a:rPr lang="fr-FR" dirty="0"/>
              <a:t>•	Utilisation des métriques les plus discriminantes: height_max_d1, </a:t>
            </a:r>
            <a:r>
              <a:rPr lang="fr-FR" dirty="0" err="1"/>
              <a:t>asymmetry_ratio</a:t>
            </a:r>
            <a:r>
              <a:rPr lang="fr-FR" dirty="0"/>
              <a:t>, </a:t>
            </a:r>
            <a:r>
              <a:rPr lang="fr-FR" dirty="0" err="1"/>
              <a:t>transition_thickness</a:t>
            </a:r>
            <a:r>
              <a:rPr lang="fr-FR" dirty="0"/>
              <a:t>, </a:t>
            </a:r>
            <a:r>
              <a:rPr lang="fr-FR" dirty="0" err="1"/>
              <a:t>phase_ratio</a:t>
            </a:r>
            <a:r>
              <a:rPr lang="fr-FR" dirty="0"/>
              <a:t>, </a:t>
            </a:r>
            <a:r>
              <a:rPr lang="fr-FR" dirty="0" err="1"/>
              <a:t>energy_ratio_small_large</a:t>
            </a:r>
            <a:r>
              <a:rPr lang="fr-FR" dirty="0"/>
              <a:t>, </a:t>
            </a:r>
            <a:r>
              <a:rPr lang="fr-FR" dirty="0" err="1"/>
              <a:t>anisotropy_transition</a:t>
            </a:r>
            <a:endParaRPr lang="fr-FR" dirty="0"/>
          </a:p>
          <a:p>
            <a:r>
              <a:rPr lang="fr-FR" dirty="0"/>
              <a:t>•	Application d'un algorithme de clustering k-</a:t>
            </a:r>
            <a:r>
              <a:rPr lang="fr-FR" dirty="0" err="1"/>
              <a:t>means</a:t>
            </a:r>
            <a:r>
              <a:rPr lang="fr-FR" dirty="0"/>
              <a:t> sur les métriques standardisées</a:t>
            </a:r>
          </a:p>
          <a:p>
            <a:r>
              <a:rPr lang="fr-FR" dirty="0"/>
              <a:t>•	Détermination du nombre optimal de clusters par analyse de silhouette</a:t>
            </a:r>
          </a:p>
          <a:p>
            <a:endParaRPr lang="fr-BE" dirty="0"/>
          </a:p>
          <a:p>
            <a:pPr indent="144145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La classification a révélé des types fonctionnels distincts avec une forte correspondance avec les catégories de WD, mais aussi des variations indépendantes du WD, suggérant que d'autres facteurs influencent également la structure verticale.</a:t>
            </a:r>
            <a:b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La classification a identifié trois types fonctionnels distincts: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Les types sont partiellement alignés avec les catégories de WD, mais pas totalement, suggérant l'influence d'autres facteurs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Le type 1 (rouge) est dominant dans les WD faibles mais apparaît également dans d'autres catégories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b="1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Limitation méthodologique</a:t>
            </a: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: La largeur de silhouette montre un pic pour k=3, mais les types sont relativement diffus dans l'espace des caractéristiques, indiquant des transitions graduelles plutôt que des groupes strictement distincts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800" dirty="0">
              <a:effectLst/>
              <a:latin typeface="LM Roman 12" panose="00000500000000000000" pitchFamily="50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144145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lang="fr-BE" sz="1800" dirty="0">
              <a:effectLst/>
              <a:latin typeface="LM Roman 12" panose="00000500000000000000" pitchFamily="50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indent="144145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L'analyse en composantes principales (ACP) des métriques montre une organisation cohérente des types fonctionnels, avec: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Une progression principale le long du gradient de WD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Des variations secondaires potentiellement liées à d'autres traits fonctionnels ou facteurs environnementaux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800" dirty="0">
              <a:effectLst/>
              <a:latin typeface="LM Roman 12" panose="00000500000000000000" pitchFamily="50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5297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44145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L'analyse d'anisotropie montre que: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L'anisotropie maximale augmente avec WD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La hauteur d'anisotropie maximale est significativement plus élevée pour les forêts à WD élevé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L'anisotropie dans la zone de transition est plus prononcée pour les forêts à WD élevé</a:t>
            </a:r>
          </a:p>
          <a:p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0785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99423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44145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L'anisotropie différentielle selon WD suggère: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Une complémentarité fonctionnelle plus développée dans les forêts à WD élevé, avec une hétérogénéité horizontale stratifiée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Une organisation spatiale plus homogène dans les forêts à WD faible, cohérente avec une plus forte dominance compétitive d'un nombre limité d'espèces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6783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2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«  importance fondamentale de la densité du bois comme trait intégrateur qui est corrélé non seulement la physiologie des arbres individuels, mais également l'architecture tridimensionnelle entière de l'écosystème forestier »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5396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 cadre explique pourquoi:</a:t>
            </a:r>
          </a:p>
          <a:p>
            <a:r>
              <a:rPr lang="fr-FR" dirty="0"/>
              <a:t>•	Les forêts à stade </a:t>
            </a:r>
            <a:r>
              <a:rPr lang="fr-FR" dirty="0" err="1"/>
              <a:t>successionnel</a:t>
            </a:r>
            <a:r>
              <a:rPr lang="fr-FR" dirty="0"/>
              <a:t> précoce (dominées par des espèces pionnières) présentent des transitions précoces et abruptes</a:t>
            </a:r>
          </a:p>
          <a:p>
            <a:r>
              <a:rPr lang="fr-FR" dirty="0"/>
              <a:t>•	Les forêts matures (dominées par des espèces sciaphiles) développent des transitions tardives et graduelles</a:t>
            </a:r>
          </a:p>
          <a:p>
            <a:r>
              <a:rPr lang="fr-FR" dirty="0"/>
              <a:t>•	La structure verticale peut servir d'indicateur du tempérament dominant et du stade </a:t>
            </a:r>
            <a:r>
              <a:rPr lang="fr-FR" dirty="0" err="1"/>
              <a:t>successionnel</a:t>
            </a:r>
            <a:endParaRPr lang="fr-FR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5752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3026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05350-92BE-A772-B2BF-C81C65DBB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0AC564-9A2C-5117-DAEF-ED8FF2B00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EF734BE-ABCB-2E86-78F1-89BA28F18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8DC709-DBBE-FAAB-D962-76504A2D2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35929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B8864-19FC-4FEF-501D-D8644CF16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F3894D0-8AA6-022D-1812-01D5FFBB6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279BDB1-8D0C-A9A6-53C7-FC808BD83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2548A4-2216-1798-A4A0-08A9AF5D3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50946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fr-BE" dirty="0">
              <a:effectLst/>
            </a:endParaRPr>
          </a:p>
          <a:p>
            <a:pPr marL="742950" lvl="1" indent="-28575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BE" sz="1100" b="1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Corrélations positives</a:t>
            </a:r>
            <a:r>
              <a:rPr lang="fr-BE" sz="11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 : Taux de changement (+0.50), hauteurs h90/h75 (+0.45), ROS (+0.43)</a:t>
            </a:r>
          </a:p>
          <a:p>
            <a:pPr marL="742950" lvl="1" indent="-28575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fr-BE" sz="1100" b="1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Corrélations négatives</a:t>
            </a:r>
            <a:r>
              <a:rPr lang="fr-BE" sz="11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 : Proportions à différentes hauteurs (-0.50), GVN (-0.45), AUC (-0.42)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50985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963DC-3FF6-4BD3-033E-01FD6834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5288D2A-DDBC-E9B6-7D13-231B1897A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F6EA2F-F270-7AE4-A0F4-07E36D080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E521F3-59FB-872A-D6DB-FE0F4599E0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99614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F8369-16CB-190B-D5B1-917829E07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44E4108-D111-067D-D7B0-B998FE80C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F564566-071B-21E6-0951-4333067BE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89B30D-1C50-D97F-5223-1C83D06CB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06253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EA127-B7B8-96E0-82D6-AAC61828E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CF1019-430B-D8A0-88FF-3B0BED76E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7738C1-CDA0-2032-1B03-7DBE632F9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C13CC4-4F68-E2E1-3DFF-8AD96F8911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23771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82443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F9371-01ED-38F0-DADA-080149CF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96B7304-1539-85B9-3BD9-E6A95CE45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E5FF6B-94EA-9986-4CEA-DB564DCF4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8A63E-992C-8C73-502A-B1E48F485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26600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2C574-AF90-A8AB-E971-CB69A9B9C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4D495ED-0E73-50D7-B59E-CA4DDE32D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4A7954-A5F3-BA8E-F9C0-306FA43DF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B9DEE6-0A46-08A4-1F20-2FB3F71A1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84296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A365F-2562-E1ED-D067-79231EC7D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4CE06CA-6AB6-4A19-BE49-9DB5B8ED8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EAEB9D8-66C0-9B1D-EFE1-9347177D3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501933-05D3-8FB7-F214-7A5E6ABB6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621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Ratio d'Occupation Stratifiée: élevé pour forêts à WD élevée (h50 élevé, P0 très faible)  ROS &lt;- h50 / (P0 + 0.05)</a:t>
            </a:r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23615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563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profils prototypiques (Image 8) révèlent les différences systématiques entre catégories, avec: </a:t>
            </a:r>
          </a:p>
          <a:p>
            <a:r>
              <a:rPr lang="fr-FR" dirty="0"/>
              <a:t>- Q1 (jaune): Transition précoce (~15-20m), importante proportion de trouées basales</a:t>
            </a:r>
          </a:p>
          <a:p>
            <a:r>
              <a:rPr lang="fr-FR" dirty="0"/>
              <a:t>- Q4 (violet): Transition tardive (~25-35m), fermeture quasi-complète des strates inférieures</a:t>
            </a:r>
          </a:p>
          <a:p>
            <a:r>
              <a:rPr lang="fr-FR" dirty="0"/>
              <a:t>- Observation nuancée: La variabilité intra-catégorie (zones colorées) est considérable, surtout pour Q1 et Q4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1286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signatures différentielles révèlent des patterns distincts entre catégories de WD:</a:t>
            </a:r>
          </a:p>
          <a:p>
            <a:r>
              <a:rPr lang="fr-FR" dirty="0"/>
              <a:t>•	Les forêts à WD faible (Q1, jaune) montrent des pics précoces mais d'amplitude comparable aux autres catégories</a:t>
            </a:r>
          </a:p>
          <a:p>
            <a:r>
              <a:rPr lang="fr-FR" dirty="0"/>
              <a:t>•	Les forêts à WD élevé (Q4, violet) présentent des pics plus tardifs et des transitions plus étalées</a:t>
            </a:r>
          </a:p>
          <a:p>
            <a:r>
              <a:rPr lang="fr-FR" dirty="0"/>
              <a:t>•	Nuance importante: L'oscillation au début des courbes (0-10m) semble être un artefact de lissage plutôt qu'un phénomène biologique</a:t>
            </a:r>
          </a:p>
          <a:p>
            <a:endParaRPr lang="fr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L'analyse individuelle des plots (à étendre à tous les plots) confirme que le point d'inflexion (en rouge) se déplace vers des hauteurs plus élevées avec l'augmentation du WD, mais la variabilité est importante.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39920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800" b="1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Analyse différentielle</a:t>
            </a: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 des courbes via calcul des dérivées première et seconde</a:t>
            </a:r>
          </a:p>
          <a:p>
            <a:br>
              <a:rPr lang="fr-BE" dirty="0"/>
            </a:br>
            <a:r>
              <a:rPr lang="fr-BE" dirty="0"/>
              <a:t>Hypothèse à vérifier pour aller plus loin : </a:t>
            </a:r>
            <a:r>
              <a:rPr lang="fr-BE" sz="1800" kern="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 Les dérivées première et seconde des courbes de trouées révèlent des mécanismes d'assemblage et de compétition verticale non détectables par les métriques conventionnelles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800" kern="0" dirty="0">
                <a:effectLst/>
                <a:latin typeface="LM Roman 12" panose="00000500000000000000" pitchFamily="50" charset="0"/>
                <a:cs typeface="Times New Roman" panose="02020603050405020304" pitchFamily="18" charset="0"/>
              </a:rPr>
              <a:t>- </a:t>
            </a: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Le point d'inflexion (dérivée première maximale) correspond à la hauteur de compétition lumineuse la plus intense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L'asymétrie entre phases d'accélération et de décélération (dérivée seconde) reflète les processus de différenciation de niches verticales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BE" sz="1800" dirty="0">
              <a:effectLst/>
              <a:latin typeface="LM Roman 12" panose="00000500000000000000" pitchFamily="50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Hypothèse à vérifier : </a:t>
            </a:r>
            <a:r>
              <a:rPr lang="fr-BE" sz="1800" kern="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Les caractéristiques morphologiques capturées dans les inventaires forestiers expliquent les variations résiduelles des courbes de trouées ; </a:t>
            </a: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La distribution des ratios hauteur/diamètre dans l'inventaire prédit l'épaisseur de la zone de transition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Résultat à confirmer sur l’ensemble des plots, trouver une méthode : Le pic de dérivée est plus élevé mais plus précoce pour les forêts à WD faible ; Les forêts à WD élevé montrent un pic de dérivée plus tardif et de plus faible amplitude ; La distribution de la dérivée est plus étalée pour les forêts à WD élevé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800" dirty="0">
              <a:effectLst/>
              <a:latin typeface="LM Roman 12" panose="00000500000000000000" pitchFamily="50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BE" sz="1800" dirty="0">
              <a:effectLst/>
              <a:latin typeface="LM Roman 12" panose="00000500000000000000" pitchFamily="50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71018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La hauteur à pente maximale (h50) augmente clairement avec WD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95195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Lissage à différentes échelles</a:t>
            </a:r>
            <a:r>
              <a:rPr lang="fr-FR" dirty="0"/>
              <a:t>: Les courbes originales de proportion de trouées ont été lissées avec un filtre de moyennage mobile, utilisant différentes tailles de fenêtre (2m, 10m, 20m)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Calcul des résidus</a:t>
            </a:r>
            <a:r>
              <a:rPr lang="fr-FR" dirty="0"/>
              <a:t>: Pour chaque échelle, on a soustrait la courbe lissée de la courbe originale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dirty="0"/>
              <a:t>Ces résidus représentent les variations qui existent à cette échelle particulière</a:t>
            </a:r>
          </a:p>
          <a:p>
            <a:endParaRPr lang="fr-BE" dirty="0"/>
          </a:p>
          <a:p>
            <a:pPr>
              <a:buFont typeface="Arial" panose="020B0604020202020204" pitchFamily="34" charset="0"/>
              <a:buNone/>
            </a:pPr>
            <a:r>
              <a:rPr lang="fr-FR" b="1" dirty="0"/>
              <a:t>Visualisation comparative</a:t>
            </a:r>
            <a:r>
              <a:rPr lang="fr-FR" dirty="0"/>
              <a:t>: Le panneau gauche montre les courbes lissées à chaque échelle (en couleurs différentes) ; Le panneau droit montre les résidus correspondants</a:t>
            </a:r>
          </a:p>
          <a:p>
            <a:endParaRPr lang="fr-BE" dirty="0"/>
          </a:p>
          <a:p>
            <a:r>
              <a:rPr lang="fr-FR" dirty="0"/>
              <a:t>Dans le panneau droit, vous voyez les différences entre ces courbes et la courbe originale: La ligne jaune (2m) est presque plate autour de zéro = le lissage à 2m change très peu la </a:t>
            </a:r>
            <a:r>
              <a:rPr lang="fr-FR" dirty="0" err="1"/>
              <a:t>courbeLa</a:t>
            </a:r>
            <a:r>
              <a:rPr lang="fr-FR" dirty="0"/>
              <a:t> ligne bleue (10m) montre un pic d'environ 0.07 autour de 35-40m de hauteur = lissage à 10m "supprime" une caractéristique de cette amplitude à cette </a:t>
            </a:r>
            <a:r>
              <a:rPr lang="fr-FR" dirty="0" err="1"/>
              <a:t>hauteurLa</a:t>
            </a:r>
            <a:r>
              <a:rPr lang="fr-FR" dirty="0"/>
              <a:t> ligne rouge (20m) montre un pic encore plus grand, d'environ 0.15 = lissage à 20m supprime encore plus de </a:t>
            </a:r>
            <a:r>
              <a:rPr lang="fr-FR" dirty="0" err="1"/>
              <a:t>détailsCe</a:t>
            </a:r>
            <a:r>
              <a:rPr lang="fr-FR" dirty="0"/>
              <a:t> que cela signifie concrètement: dans cette forêt à WD élevé, il existe une caractéristique structurelle importante qui opère à l'échelle de 10-20m, centrée autour de 35-40m de hauteur. Cette caractéristique est probablement une zone de transition particulièrement abrupte dans la canopée.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En regardant la parcelle Betamba_1 (en haut):Les résidus à 20m (ligne rouge) sont plus distribués et moins </a:t>
            </a:r>
            <a:r>
              <a:rPr lang="fr-FR" dirty="0" err="1"/>
              <a:t>concentrésLe</a:t>
            </a:r>
            <a:r>
              <a:rPr lang="fr-FR" dirty="0"/>
              <a:t> pic maximal est d'environ 0.05, beaucoup plus petit que pour la parcelle 123Interprétation concrète: la forêt à faible WD a une structure plus "lisse" naturellement, sans transitions abruptes à grande échelle.</a:t>
            </a:r>
          </a:p>
          <a:p>
            <a:endParaRPr lang="fr-FR" dirty="0"/>
          </a:p>
          <a:p>
            <a:r>
              <a:rPr lang="fr-FR" dirty="0"/>
              <a:t>Le ratio d'énergie est ensuite corrélé avec WD</a:t>
            </a:r>
            <a:br>
              <a:rPr lang="fr-FR" dirty="0"/>
            </a:br>
            <a:r>
              <a:rPr lang="fr-FR" dirty="0"/>
              <a:t>Les forêts à WD faible ont un ratio plus élevé = relativement plus d'énergie à petite </a:t>
            </a:r>
            <a:r>
              <a:rPr lang="fr-FR" dirty="0" err="1"/>
              <a:t>échelleLes</a:t>
            </a:r>
            <a:r>
              <a:rPr lang="fr-FR" dirty="0"/>
              <a:t> forêts à WD élevé ont un ratio plus faible = relativement plus d'énergie à grande échelle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métrique quantitative capture une caractéristique structurelle qui n'est pas évidente dans les analyses conventionnelles</a:t>
            </a:r>
          </a:p>
          <a:p>
            <a:endParaRPr lang="fr-FR" dirty="0"/>
          </a:p>
          <a:p>
            <a:r>
              <a:rPr lang="fr-FR" dirty="0"/>
              <a:t>Cette analyse multi-échelle n'est pas conceptuelle ou théorique - c'est une décomposition mathématique concrète des courbes qui permet de:</a:t>
            </a:r>
            <a:br>
              <a:rPr lang="fr-FR" dirty="0"/>
            </a:br>
            <a:r>
              <a:rPr lang="fr-FR" dirty="0"/>
              <a:t>- Isoler les variations à différentes échelles spatiales</a:t>
            </a:r>
          </a:p>
          <a:p>
            <a:pPr marL="0" indent="0">
              <a:buFontTx/>
              <a:buNone/>
            </a:pPr>
            <a:r>
              <a:rPr lang="fr-FR" dirty="0"/>
              <a:t>- Quantifier leur importance relative (énergie)</a:t>
            </a:r>
          </a:p>
          <a:p>
            <a:pPr marL="171450" indent="-171450">
              <a:buFontTx/>
              <a:buChar char="-"/>
            </a:pPr>
            <a:r>
              <a:rPr lang="fr-FR" dirty="0"/>
              <a:t>Identifier où dans le profil vertical ces variations sont concentrées</a:t>
            </a:r>
          </a:p>
          <a:p>
            <a:pPr indent="144145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-FR" dirty="0"/>
              <a:t>Les différences systématiques observées entre parcelles de WD différent suggèrent que cette approche capture des aspects de l'organisation structurelle qui sont écologiquement significatifs et liés à la densité du bois.</a:t>
            </a:r>
            <a:br>
              <a:rPr lang="fr-FR" dirty="0"/>
            </a:br>
            <a:br>
              <a:rPr lang="fr-FR" dirty="0"/>
            </a:b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L'analyse multi-échelle montre que: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Les résidus à grande échelle (20m, courbe rouge) sont plus prononcés que ceux à petite échelle (2m, courbe jaune)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La position des résidus maximaux varie systématiquement avec WD</a:t>
            </a:r>
          </a:p>
          <a:p>
            <a:pPr marL="342900" lvl="0" indent="-34290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BE" sz="1800" b="1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Observation critique</a:t>
            </a:r>
            <a:r>
              <a:rPr lang="fr-BE" sz="1800" dirty="0">
                <a:effectLst/>
                <a:latin typeface="LM Roman 12" panose="00000500000000000000" pitchFamily="50" charset="0"/>
                <a:ea typeface="Aptos" panose="020B0004020202020204" pitchFamily="34" charset="0"/>
                <a:cs typeface="Times New Roman" panose="02020603050405020304" pitchFamily="18" charset="0"/>
              </a:rPr>
              <a:t>: Pour le plot à WD faible (Betamba_1), les résidus à différentes échelles sont plus uniformément répartis, alors que pour les plots à WD élevé, ils sont concentrés autour du point d'inflexion principal</a:t>
            </a:r>
          </a:p>
          <a:p>
            <a:pPr marL="0" indent="0">
              <a:buFontTx/>
              <a:buNone/>
            </a:pPr>
            <a:endParaRPr lang="fr-FR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02E9-E0DC-478D-9966-3334D2356AF5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9622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A10212-2D5A-2F9A-C47A-69F0C0900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7A8306-A7BA-9AFF-88F7-830080512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D0BB85-9183-ABE5-FE8B-304FCD07B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6DFE67-AC80-E094-2B65-733670F9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BFBD6E-4F7A-4E1A-74E2-BD574192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9115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8B1FCF-E793-AACC-CB02-C088046B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E82135-E5D7-CB95-2FE7-BB1BCCF6C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083C3B-A10E-9CFF-275A-9F164D4C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E2F155-5076-4121-621F-A7CC2F24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0EF99-ADB0-6222-32A1-D86D661F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32652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DE6604-EEDE-F0D9-8E2C-D140973DA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6A987D1-B050-5B75-3D65-FC4DA1970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9F4A2C-4C6D-C4EA-8B8D-5207CAD0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C88CA5-C42E-BCB1-6535-D8049771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535B20-73B2-D69E-E177-C1001C78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9788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FE1DC8-3530-1BDA-67A5-F6BFB6AD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AF6B1C-0196-1A7A-0EFD-E4D8F018F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60C4EB-FE9D-4B0E-09A2-F2DAD325C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91214D-52D9-E6FB-85C8-4C4C0578A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012F6C-C790-D1CD-3E3F-F52CE1E2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9083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7C7BDB-0DC8-6544-52C4-F2C5A791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3D6F74-B292-4A33-0DBA-5A00DFC12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9088EE-4DE4-098A-32A7-644D5989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52DEB6-C128-AD87-42CF-07E6E7F4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A4EF74-475F-4B49-8BC3-D2E300AB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2389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712662-08DD-AE79-52D6-AE8B9CD2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558B96-794B-197F-1A5F-7653455A0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448B3A-BAA4-1F03-E6DE-03CA7D52C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855A69-989C-5578-B9E1-395147718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BA5539-C3DF-A837-9EAD-CA901B0B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6FBEB6-5A03-D1CC-A10B-73675262A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8803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F33D8D-DAB0-3378-99BF-76C892440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F5F35D-3AE6-43B8-2230-3F6E0B19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042F5F-C508-7708-F046-C826DD552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27E7FF5-2709-0899-2DF4-F539A9000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0CBD058-C499-1AA3-C47F-6E1361EF2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900625D-9BDD-042B-4E1C-F088C618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C19952-F75B-1D05-D5B0-5A6BD61C3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16D9A79-A409-94D4-ED08-64CE2ECF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3639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E623E-DD9A-2E65-7CDA-4A6DBAE3E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B187EB-9B12-4129-3F70-F1970666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59E1E9-AC82-4DC7-B302-39AE5641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684804-AE13-F8A0-AB4F-42183F8B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0497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881C53-E502-AAB1-0E60-4C1D5F9B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0868A64-B83C-6A49-C118-03F12CEA4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31B403-CE76-879B-4D64-4EEEFDC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6522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B09C0-7CCA-A87C-96D0-823E0020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DA7C9B-DDE8-3DEE-D69F-F06514772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C541A8-00FB-78F2-4081-23B3397C7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A1FE94-3EED-55F6-908E-3E453AD2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747A57-5DF6-2BB8-1F1A-0B30DAE6D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51AAE7-0D9B-1F65-64A5-26137CADB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6648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C390A-0780-CB77-4A5E-15B9A12B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3006A1-2148-9B0F-59DA-B2F57F0CB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6AAC188-BE3B-68C4-FC34-6BB790AF3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4CB9AE-9B15-E00F-44EE-CF81274A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A9D67D-4A05-0E95-EF5A-405702C79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4382E9-85CA-AF19-1868-E2436891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7647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942655C-B458-72F3-0DE2-40C78298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BEBDA9-C66F-7684-55E7-D212E26DF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9C1A1B-0998-0155-265E-BBE0C9488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1B7866-0DF9-486C-8D4F-3F757706C5C1}" type="datetimeFigureOut">
              <a:rPr lang="fr-BE" smtClean="0"/>
              <a:t>11-03-25</a:t>
            </a:fld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3D93E6-CFEF-DBC5-332A-79816BA60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387EA-03A5-F408-E869-FE84BA08C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130A6B-E236-434D-953C-A371C4479963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964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BD2C6E-3D07-A5E4-25DF-4CB8A206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2370"/>
            <a:ext cx="10515600" cy="1325563"/>
          </a:xfrm>
        </p:spPr>
        <p:txBody>
          <a:bodyPr/>
          <a:lstStyle/>
          <a:p>
            <a:pPr algn="ctr"/>
            <a:r>
              <a:rPr lang="fr-BE" dirty="0"/>
              <a:t>ANALYSES DE BASE</a:t>
            </a:r>
          </a:p>
        </p:txBody>
      </p:sp>
    </p:spTree>
    <p:extLst>
      <p:ext uri="{BB962C8B-B14F-4D97-AF65-F5344CB8AC3E}">
        <p14:creationId xmlns:p14="http://schemas.microsoft.com/office/powerpoint/2010/main" val="565109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FA157-1976-F749-B7A0-92E1FD53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235D48-AF00-019C-955E-054BFA74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2370"/>
            <a:ext cx="10515600" cy="1325563"/>
          </a:xfrm>
        </p:spPr>
        <p:txBody>
          <a:bodyPr/>
          <a:lstStyle/>
          <a:p>
            <a:pPr algn="ctr"/>
            <a:r>
              <a:rPr lang="fr-BE" dirty="0"/>
              <a:t>ANALYSES APPROFONDIES</a:t>
            </a:r>
          </a:p>
        </p:txBody>
      </p:sp>
    </p:spTree>
    <p:extLst>
      <p:ext uri="{BB962C8B-B14F-4D97-AF65-F5344CB8AC3E}">
        <p14:creationId xmlns:p14="http://schemas.microsoft.com/office/powerpoint/2010/main" val="182983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Le contenu généré par l’IA peut être incorrect.">
            <a:extLst>
              <a:ext uri="{FF2B5EF4-FFF2-40B4-BE49-F238E27FC236}">
                <a16:creationId xmlns:a16="http://schemas.microsoft.com/office/drawing/2014/main" id="{1969D053-9612-4FB1-0210-5F01E287B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8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diagramme, Tracé, texte, ligne&#10;&#10;Le contenu généré par l’IA peut être incorrect.">
            <a:extLst>
              <a:ext uri="{FF2B5EF4-FFF2-40B4-BE49-F238E27FC236}">
                <a16:creationId xmlns:a16="http://schemas.microsoft.com/office/drawing/2014/main" id="{7BE82ECA-70AE-A251-5DEB-A9CCC7B53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70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ligne, carte&#10;&#10;Le contenu généré par l’IA peut être incorrect.">
            <a:extLst>
              <a:ext uri="{FF2B5EF4-FFF2-40B4-BE49-F238E27FC236}">
                <a16:creationId xmlns:a16="http://schemas.microsoft.com/office/drawing/2014/main" id="{7CFDD8EB-E92A-4060-206C-930D140D5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45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2782CCC-E92F-F003-8F83-B171540A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798" y="726195"/>
            <a:ext cx="6168051" cy="540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66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Tracé, ligne&#10;&#10;Le contenu généré par l’IA peut être incorrect.">
            <a:extLst>
              <a:ext uri="{FF2B5EF4-FFF2-40B4-BE49-F238E27FC236}">
                <a16:creationId xmlns:a16="http://schemas.microsoft.com/office/drawing/2014/main" id="{F18375F2-2F98-0E1D-4CD1-52DF0E977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76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1A6779D6-1FB1-5C11-59EC-4671F720A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2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C7B8C06-AEB0-FE99-02F2-49D856B8A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333" y="729000"/>
            <a:ext cx="629333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40888F80-F30B-36CB-AE05-81D538C10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69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2A539D68-E114-85F5-265F-4E0A655D0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1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AD16CB45-8DA9-C728-D368-2E090C56F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3EC67-07EB-3358-3BD7-32E63F27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Résultats principaux : structure vertical et WD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95F292-220F-1D08-ECF7-A69355D0A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Forêts à WD faible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5AAC87-A36B-D0A1-C6C0-3348AF67DF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• Transition précoce (15-20m) et abrupte</a:t>
            </a:r>
          </a:p>
          <a:p>
            <a:pPr marL="0" indent="0">
              <a:buNone/>
            </a:pPr>
            <a:r>
              <a:rPr lang="fr-FR" dirty="0"/>
              <a:t>• Forte proportion de trouées dans la zone basale</a:t>
            </a:r>
          </a:p>
          <a:p>
            <a:pPr marL="0" indent="0">
              <a:buNone/>
            </a:pPr>
            <a:r>
              <a:rPr lang="fr-FR" dirty="0"/>
              <a:t>• Faible épaisseur de la zone de transition</a:t>
            </a:r>
          </a:p>
          <a:p>
            <a:pPr marL="0" indent="0">
              <a:buNone/>
            </a:pPr>
            <a:r>
              <a:rPr lang="fr-FR" dirty="0"/>
              <a:t>• Forte rugosité à petite échelle</a:t>
            </a:r>
          </a:p>
          <a:p>
            <a:pPr marL="0" indent="0">
              <a:buNone/>
            </a:pPr>
            <a:r>
              <a:rPr lang="fr-FR" dirty="0"/>
              <a:t>• Phase de décélération relativement courte</a:t>
            </a: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E945B5-6E17-785B-AE85-EB007D256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BE" dirty="0"/>
              <a:t>Forêts à WD élevé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E02EFAE-D941-1D68-1E5F-771A22A9D2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• Transition tardive (25-35m) et graduelle</a:t>
            </a:r>
          </a:p>
          <a:p>
            <a:pPr marL="0" indent="0">
              <a:buNone/>
            </a:pPr>
            <a:r>
              <a:rPr lang="fr-FR" dirty="0"/>
              <a:t>• Très faible proportion de trouées dans la zone basale</a:t>
            </a:r>
          </a:p>
          <a:p>
            <a:pPr marL="0" indent="0">
              <a:buNone/>
            </a:pPr>
            <a:r>
              <a:rPr lang="fr-FR" dirty="0"/>
              <a:t>• Zone de transition épaisse</a:t>
            </a:r>
          </a:p>
          <a:p>
            <a:pPr marL="0" indent="0">
              <a:buNone/>
            </a:pPr>
            <a:r>
              <a:rPr lang="fr-FR" dirty="0"/>
              <a:t>• Faible rugosité à petite échelle</a:t>
            </a:r>
          </a:p>
          <a:p>
            <a:pPr marL="0" indent="0">
              <a:buNone/>
            </a:pPr>
            <a:r>
              <a:rPr lang="fr-FR" dirty="0"/>
              <a:t>• Phase de décélération prolongée</a:t>
            </a:r>
          </a:p>
          <a:p>
            <a:pPr marL="0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7860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6DC973-489C-485A-A9E4-3041CC394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7267" cy="1325563"/>
          </a:xfrm>
        </p:spPr>
        <p:txBody>
          <a:bodyPr/>
          <a:lstStyle/>
          <a:p>
            <a:r>
              <a:rPr lang="fr-BE" dirty="0"/>
              <a:t>Résultats principaux : signatures différentielles</a:t>
            </a:r>
            <a:br>
              <a:rPr lang="fr-BE" dirty="0"/>
            </a:br>
            <a:r>
              <a:rPr lang="fr-BE" dirty="0">
                <a:sym typeface="Wingdings" panose="05000000000000000000" pitchFamily="2" charset="2"/>
              </a:rPr>
              <a:t> à confirmer par analyses plus poussées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E7870A-2EB9-5BD5-5FD1-16863693D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L'analyse des dérivées premières montre des signatures caractéristiques:</a:t>
            </a:r>
          </a:p>
          <a:p>
            <a:pPr marL="0" indent="0">
              <a:buNone/>
            </a:pPr>
            <a:r>
              <a:rPr lang="fr-FR" dirty="0"/>
              <a:t>•	Le pic de dérivée est plus élevé mais plus précoce pour les forêts à WD faible</a:t>
            </a:r>
          </a:p>
          <a:p>
            <a:pPr marL="0" indent="0">
              <a:buNone/>
            </a:pPr>
            <a:r>
              <a:rPr lang="fr-FR" dirty="0"/>
              <a:t>•	Les forêts à WD élevé montrent un pic de dérivée plus tardif et de plus faible amplitude</a:t>
            </a:r>
          </a:p>
          <a:p>
            <a:pPr marL="0" indent="0">
              <a:buNone/>
            </a:pPr>
            <a:r>
              <a:rPr lang="fr-FR" dirty="0"/>
              <a:t>•	La distribution de la dérivée est plus étalée pour les forêts à WD élevé</a:t>
            </a:r>
          </a:p>
          <a:p>
            <a:pPr marL="0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6926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A3A2E-9611-28C6-C2C1-453BBA4C7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4CB0F6-6059-A9C1-7F1D-75664514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7267" cy="1325563"/>
          </a:xfrm>
        </p:spPr>
        <p:txBody>
          <a:bodyPr/>
          <a:lstStyle/>
          <a:p>
            <a:r>
              <a:rPr lang="fr-BE" dirty="0"/>
              <a:t>Résultats principaux : analyses multi-échelles</a:t>
            </a:r>
            <a:br>
              <a:rPr lang="fr-BE" dirty="0"/>
            </a:br>
            <a:r>
              <a:rPr lang="fr-BE" dirty="0">
                <a:sym typeface="Wingdings" panose="05000000000000000000" pitchFamily="2" charset="2"/>
              </a:rPr>
              <a:t> à confirmer par analyses plus poussées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9821A6-561C-E408-DE20-A6C515620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résultats multi-échelles révèlent que:</a:t>
            </a:r>
          </a:p>
          <a:p>
            <a:pPr marL="0" indent="0">
              <a:buNone/>
            </a:pPr>
            <a:r>
              <a:rPr lang="fr-FR" dirty="0"/>
              <a:t>•	Les forêts à WD élevé présentent une structure plus cohérente à grande échelle</a:t>
            </a:r>
          </a:p>
          <a:p>
            <a:pPr marL="0" indent="0">
              <a:buNone/>
            </a:pPr>
            <a:r>
              <a:rPr lang="fr-FR" dirty="0"/>
              <a:t>•	Les forêts à WD faible montrent plus de variations à petite échelle</a:t>
            </a:r>
          </a:p>
          <a:p>
            <a:pPr marL="0" indent="0">
              <a:buNone/>
            </a:pPr>
            <a:r>
              <a:rPr lang="fr-FR" dirty="0"/>
              <a:t>•	Le ratio d'énergie petite/grande échelle diminue significativement avec WD</a:t>
            </a:r>
          </a:p>
          <a:p>
            <a:pPr marL="0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9948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60BB-2A2A-5BE6-3E60-F89DB69CE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8F63B4-9BD4-CD82-8F15-3683E3742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7267" cy="1325563"/>
          </a:xfrm>
        </p:spPr>
        <p:txBody>
          <a:bodyPr/>
          <a:lstStyle/>
          <a:p>
            <a:r>
              <a:rPr lang="fr-BE" dirty="0"/>
              <a:t>Résultats principaux : patterns d'anisotropie</a:t>
            </a:r>
            <a:br>
              <a:rPr lang="fr-BE" dirty="0"/>
            </a:br>
            <a:r>
              <a:rPr lang="fr-BE" dirty="0">
                <a:sym typeface="Wingdings" panose="05000000000000000000" pitchFamily="2" charset="2"/>
              </a:rPr>
              <a:t> à confirmer par analyses plus poussées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7AAC18-1F7B-9DC4-DDCD-805F95854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L'analyse d'anisotropie montre que:</a:t>
            </a:r>
          </a:p>
          <a:p>
            <a:pPr marL="0" indent="0">
              <a:buNone/>
            </a:pPr>
            <a:r>
              <a:rPr lang="fr-FR" dirty="0"/>
              <a:t>•	L'anisotropie maximale augmente avec WD</a:t>
            </a:r>
          </a:p>
          <a:p>
            <a:pPr marL="0" indent="0">
              <a:buNone/>
            </a:pPr>
            <a:r>
              <a:rPr lang="fr-FR" dirty="0"/>
              <a:t>•	La hauteur d'anisotropie maximale est significativement plus élevée pour les forêts à WD élevé</a:t>
            </a:r>
          </a:p>
          <a:p>
            <a:pPr marL="0" indent="0">
              <a:buNone/>
            </a:pPr>
            <a:r>
              <a:rPr lang="fr-FR" dirty="0"/>
              <a:t>•	L'anisotropie dans la zone de transition est plus prononcée pour les forêts à WD élevé</a:t>
            </a:r>
          </a:p>
          <a:p>
            <a:pPr marL="0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3430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2A4E6B-F633-DADC-B2DD-97BE881A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Architecture et stratégie écologique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C4696F-95F8-3683-6712-896D92CA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La stratification verticale est plus complexe dans les forêts à WD élevé ; aspects étagés de la canopée</a:t>
            </a:r>
          </a:p>
          <a:p>
            <a:r>
              <a:rPr lang="fr-FR" sz="2400" dirty="0"/>
              <a:t>Les transitions graduelles suggèrent une occupation plus homogène de l'espace vertical</a:t>
            </a:r>
          </a:p>
          <a:p>
            <a:r>
              <a:rPr lang="fr-FR" sz="2400" dirty="0"/>
              <a:t>La progression du point h50 avec WD (plus tardif pour WD élevé) indique une répartition différente des surfaces photosynthétiques</a:t>
            </a:r>
          </a:p>
          <a:p>
            <a:r>
              <a:rPr lang="fr-FR" sz="2400" dirty="0"/>
              <a:t>La pente maximale réduite pour WD élevé suggère une stratification plus fine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1794022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5123B2-6E56-E684-7CDD-9E2BEAD8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logistiques significatifs</a:t>
            </a:r>
            <a:endParaRPr lang="fr-BE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F59C19-256D-78E5-0FC0-C218DB5AF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Le point d'inflexion logistique (h0) corrélé positivement avec WD reflète une "signature structurelle" distinctive</a:t>
            </a:r>
          </a:p>
          <a:p>
            <a:r>
              <a:rPr lang="fr-FR" sz="2400" dirty="0"/>
              <a:t>La pente logistique (k) négativement corrélée avec WD confirme la transition plus graduelle</a:t>
            </a:r>
          </a:p>
          <a:p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769985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8F0893-6B11-DD7F-A0EB-250529394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Confrontation aux connaissances actuelles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CE6AC-2255-B711-0DAB-3ABFC5B27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2000" dirty="0"/>
              <a:t>Relation trait-structure </a:t>
            </a:r>
            <a:r>
              <a:rPr lang="fr-BE" sz="2000" dirty="0">
                <a:sym typeface="Wingdings" panose="05000000000000000000" pitchFamily="2" charset="2"/>
              </a:rPr>
              <a:t> </a:t>
            </a:r>
            <a:r>
              <a:rPr lang="fr-FR" sz="2000" dirty="0">
                <a:sym typeface="Wingdings" panose="05000000000000000000" pitchFamily="2" charset="2"/>
              </a:rPr>
              <a:t>paradigme de l'"</a:t>
            </a:r>
            <a:r>
              <a:rPr lang="fr-FR" sz="2000" dirty="0" err="1">
                <a:sym typeface="Wingdings" panose="05000000000000000000" pitchFamily="2" charset="2"/>
              </a:rPr>
              <a:t>economics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r>
              <a:rPr lang="fr-FR" sz="2000" dirty="0" err="1">
                <a:sym typeface="Wingdings" panose="05000000000000000000" pitchFamily="2" charset="2"/>
              </a:rPr>
              <a:t>spectrum</a:t>
            </a:r>
            <a:r>
              <a:rPr lang="fr-FR" sz="2000" dirty="0">
                <a:sym typeface="Wingdings" panose="05000000000000000000" pitchFamily="2" charset="2"/>
              </a:rPr>
              <a:t>" végétal, où des traits fonctionnels reflètent des stratégies d'acquisition et d'utilisation des ressources ; documentée à l'échelle des arbres individuels plutôt qu'à celle des communautés entières.</a:t>
            </a:r>
          </a:p>
          <a:p>
            <a:r>
              <a:rPr lang="fr-FR" sz="2000" dirty="0"/>
              <a:t>Travaux sur les compromis fonctionnels</a:t>
            </a:r>
          </a:p>
          <a:p>
            <a:r>
              <a:rPr lang="fr-FR" sz="2000" dirty="0"/>
              <a:t>Attention :  Les différences d'architecture de couronne entre espèces à bois léger (souvent couronnes larges, monopodiales) et dense (souvent couronnes plus étroites, sympodiales) pourraient expliquer les patterns observés indépendamment de la densité du bois elle-même </a:t>
            </a:r>
            <a:r>
              <a:rPr lang="fr-FR" sz="2000" dirty="0">
                <a:sym typeface="Wingdings" panose="05000000000000000000" pitchFamily="2" charset="2"/>
              </a:rPr>
              <a:t> contrôler dans l’analyse ?</a:t>
            </a:r>
          </a:p>
          <a:p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1125668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04D3D-FA13-F843-876F-CC8B29F3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Bilan de notre approche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8D0BD6-1ACE-E773-510D-F8250BA99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/>
              <a:t>Nous avons développé une méthodologie novatrice qui décompose les profils de trouées forestières en plusieurs dimensions complémentaires :</a:t>
            </a:r>
          </a:p>
          <a:p>
            <a:pPr marL="0" indent="0">
              <a:buNone/>
            </a:pPr>
            <a:r>
              <a:rPr lang="fr-FR" dirty="0"/>
              <a:t>•	Structure zonale : séparation en zones basale, transition et supérieure</a:t>
            </a:r>
          </a:p>
          <a:p>
            <a:pPr marL="0" indent="0">
              <a:buNone/>
            </a:pPr>
            <a:r>
              <a:rPr lang="fr-FR" dirty="0"/>
              <a:t>•	Dynamique de transition : analyse des dérivées et points caractéristiques</a:t>
            </a:r>
          </a:p>
          <a:p>
            <a:pPr marL="0" indent="0">
              <a:buNone/>
            </a:pPr>
            <a:r>
              <a:rPr lang="fr-FR" dirty="0"/>
              <a:t>•	Organisation multi-échelle : décomposition des structures à différentes résolutions</a:t>
            </a:r>
          </a:p>
          <a:p>
            <a:pPr marL="0" indent="0">
              <a:buNone/>
            </a:pPr>
            <a:r>
              <a:rPr lang="fr-FR" dirty="0"/>
              <a:t>•	Variabilité horizontale : caractérisation de l'anisotropie verticale</a:t>
            </a:r>
          </a:p>
          <a:p>
            <a:pPr marL="0" indent="0">
              <a:buNone/>
            </a:pPr>
            <a:r>
              <a:rPr lang="fr-FR" dirty="0"/>
              <a:t>Cette approche a produit un ensemble riche de métriques quantitatives qui ont révélé des relations significatives avec la densité du bois (WD), confirmant l'hypothèse que ce trait fonctionnel est profondément lié à l'architecture tridimensionnelle des forêts tropicales.</a:t>
            </a:r>
          </a:p>
          <a:p>
            <a:pPr marL="0" indent="0">
              <a:buNone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53859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91BB95-379B-0E13-C231-1A45D75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La structure tridimensionnelle comme signature fonctionnelle : Un cadre conceptuel intégratif</a:t>
            </a:r>
            <a:endParaRPr lang="fr-BE" dirty="0"/>
          </a:p>
        </p:txBody>
      </p:sp>
      <p:pic>
        <p:nvPicPr>
          <p:cNvPr id="4" name="Image 3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57A9B7C0-92E9-4957-72DF-287F2C67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53" y="1602906"/>
            <a:ext cx="7676694" cy="503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65F731-B340-6078-27AC-3283E3FC6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dirty="0"/>
              <a:t>1.Introduction: Présenter le lien théorique entre traits fonctionnels et structure 3D comme une nouvelle fenêtre sur l'écologie forestière</a:t>
            </a:r>
          </a:p>
          <a:p>
            <a:pPr marL="0" indent="0">
              <a:buNone/>
            </a:pPr>
            <a:r>
              <a:rPr lang="fr-FR" dirty="0"/>
              <a:t>2.Méthodes: Mettre en avant les innovations analytiques clés: </a:t>
            </a:r>
          </a:p>
          <a:p>
            <a:r>
              <a:rPr lang="fr-FR" dirty="0"/>
              <a:t>Décomposition zonale (visualisation Image 10)</a:t>
            </a:r>
          </a:p>
          <a:p>
            <a:r>
              <a:rPr lang="fr-FR" dirty="0"/>
              <a:t>Analyse différentielle (visualisation Image 3)</a:t>
            </a:r>
          </a:p>
          <a:p>
            <a:r>
              <a:rPr lang="fr-FR" dirty="0"/>
              <a:t>Analyse multi-échelle (visualisation Image 6)</a:t>
            </a:r>
          </a:p>
          <a:p>
            <a:pPr marL="0" indent="0">
              <a:buNone/>
            </a:pPr>
            <a:r>
              <a:rPr lang="fr-FR" dirty="0"/>
              <a:t>3.Résultats: Se concentrer sur les trois relations les plus robustes: </a:t>
            </a:r>
          </a:p>
          <a:p>
            <a:r>
              <a:rPr lang="fr-FR" dirty="0"/>
              <a:t>Hauteur de transition vs WD (R² ≈ 0.35, visualisation Image 9)</a:t>
            </a:r>
          </a:p>
          <a:p>
            <a:r>
              <a:rPr lang="fr-FR" dirty="0"/>
              <a:t>Asymétrie de transition vs WD (R² ≈ 0.20)</a:t>
            </a:r>
          </a:p>
          <a:p>
            <a:r>
              <a:rPr lang="fr-FR" dirty="0"/>
              <a:t>Ratio d'énergie multi-échelle vs WD (R² ≈ 0.25)</a:t>
            </a:r>
          </a:p>
          <a:p>
            <a:pPr marL="0" indent="0">
              <a:buNone/>
            </a:pPr>
            <a:r>
              <a:rPr lang="fr-FR" dirty="0"/>
              <a:t>4.Discussion: Articuler le cadre conceptuel intégratif structure-fonction-succession, en soulignant: </a:t>
            </a:r>
          </a:p>
          <a:p>
            <a:r>
              <a:rPr lang="fr-FR" dirty="0"/>
              <a:t>L'expression des stratégies d'allocation des ressources dans la structure 3D</a:t>
            </a:r>
          </a:p>
          <a:p>
            <a:r>
              <a:rPr lang="fr-FR" dirty="0"/>
              <a:t>Les implications pour comprendre les trajectoires </a:t>
            </a:r>
            <a:r>
              <a:rPr lang="fr-FR" dirty="0" err="1"/>
              <a:t>successionnelles</a:t>
            </a:r>
            <a:endParaRPr lang="fr-FR" dirty="0"/>
          </a:p>
          <a:p>
            <a:r>
              <a:rPr lang="fr-FR" dirty="0"/>
              <a:t>Les applications pour la télédétection des traits fonctionnels</a:t>
            </a:r>
          </a:p>
          <a:p>
            <a:pPr marL="0" indent="0">
              <a:buNone/>
            </a:pPr>
            <a:endParaRPr lang="fr-BE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AB1508E-8C35-E746-37BB-EF55EA21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La structure tridimensionnelle comme signature fonctionnelle : Un cadre conceptuel intégratif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85510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texte, Caractère coloré, jaune&#10;&#10;Le contenu généré par l’IA peut être incorrect.">
            <a:extLst>
              <a:ext uri="{FF2B5EF4-FFF2-40B4-BE49-F238E27FC236}">
                <a16:creationId xmlns:a16="http://schemas.microsoft.com/office/drawing/2014/main" id="{2C4192FA-8E6E-D03D-03FF-B31432E14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06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18383-C273-1803-7637-F2F3D03A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8791"/>
            <a:ext cx="10515600" cy="1325563"/>
          </a:xfrm>
        </p:spPr>
        <p:txBody>
          <a:bodyPr/>
          <a:lstStyle/>
          <a:p>
            <a:pPr algn="ctr"/>
            <a:r>
              <a:rPr lang="fr-BE" dirty="0"/>
              <a:t>POUR LA SUITE</a:t>
            </a:r>
          </a:p>
        </p:txBody>
      </p:sp>
    </p:spTree>
    <p:extLst>
      <p:ext uri="{BB962C8B-B14F-4D97-AF65-F5344CB8AC3E}">
        <p14:creationId xmlns:p14="http://schemas.microsoft.com/office/powerpoint/2010/main" val="1722589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450B8E-F6B0-1702-7CBB-CFC523C6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900A8E-B2D8-3110-25A5-FE30A1EEA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824"/>
            <a:ext cx="10515600" cy="4854575"/>
          </a:xfrm>
        </p:spPr>
        <p:txBody>
          <a:bodyPr>
            <a:normAutofit/>
          </a:bodyPr>
          <a:lstStyle/>
          <a:p>
            <a:r>
              <a:rPr lang="fr-FR" sz="2400" dirty="0"/>
              <a:t>Explorer si ces signatures structurelles sont liées à d'autres propriétés écosystémiques (productivité, biodiversité) ; Analyser si la complexité structurelle liée au WD élevé est corrélée à une plus grande biodiversité</a:t>
            </a:r>
          </a:p>
          <a:p>
            <a:r>
              <a:rPr lang="fr-FR" sz="2400" dirty="0"/>
              <a:t>Explorer la signification des déviations par rapport au modèle logistique (les </a:t>
            </a:r>
            <a:r>
              <a:rPr lang="fr-FR" sz="2400" i="1" dirty="0"/>
              <a:t>résidus</a:t>
            </a:r>
            <a:r>
              <a:rPr lang="fr-FR" sz="2400" dirty="0"/>
              <a:t> comme signature structurelle) ; caractériser la distribution logistique standard d’une forêt mature intacte et utiliser un "indice de déviation logistique » et cartographiez ces déviations (en lien avec certains types de forêts ?)</a:t>
            </a:r>
          </a:p>
          <a:p>
            <a:r>
              <a:rPr lang="fr-FR" sz="2400" dirty="0"/>
              <a:t>Approfondir les métriques différentielles et dérivées ("indice d'asymétrie différentielle" basé sur le rapport entre l'accélération maximale et la décélération maximale, ou voir avec les métriques corrélées.) ; Normaliser ces valeurs par rapport à la hauteur totale pour obtenir des métriques comparables entre sites.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798516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AB611-17B8-36E9-3AE3-0154FD5F2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003DD-F635-EDFB-BAE9-4178A47F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2639B1-2114-C482-2778-08B8614FC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824"/>
            <a:ext cx="10515600" cy="4854575"/>
          </a:xfrm>
        </p:spPr>
        <p:txBody>
          <a:bodyPr>
            <a:normAutofit fontScale="92500" lnSpcReduction="10000"/>
          </a:bodyPr>
          <a:lstStyle/>
          <a:p>
            <a:r>
              <a:rPr lang="fr-FR" sz="2400" dirty="0"/>
              <a:t>Analyse de redondance et complémentarité: </a:t>
            </a:r>
          </a:p>
          <a:p>
            <a:pPr lvl="1"/>
            <a:r>
              <a:rPr lang="fr-FR" sz="2000" dirty="0"/>
              <a:t>Évaluer la redondance informationnelle entre métriques traditionnelles et nouvelles métriques multi-échelles</a:t>
            </a:r>
          </a:p>
          <a:p>
            <a:pPr lvl="1"/>
            <a:r>
              <a:rPr lang="fr-FR" sz="2000" dirty="0"/>
              <a:t>Identifier les combinaisons de métriques qui maximisent le pouvoir explicatif pour les traits fonctionnels</a:t>
            </a:r>
          </a:p>
          <a:p>
            <a:pPr lvl="1"/>
            <a:r>
              <a:rPr lang="fr-FR" sz="2000" dirty="0"/>
              <a:t>Développer un cadre d'intégration optimal entre données </a:t>
            </a:r>
            <a:r>
              <a:rPr lang="fr-FR" sz="2000" dirty="0" err="1"/>
              <a:t>LiDAR</a:t>
            </a:r>
            <a:r>
              <a:rPr lang="fr-FR" sz="2000" dirty="0"/>
              <a:t> et traits fonctionnels</a:t>
            </a:r>
          </a:p>
          <a:p>
            <a:r>
              <a:rPr lang="fr-FR" sz="2400" dirty="0"/>
              <a:t>Contextualisation écologique approfondie ; </a:t>
            </a:r>
          </a:p>
          <a:p>
            <a:r>
              <a:rPr lang="fr-FR" sz="2400" dirty="0"/>
              <a:t>Exploitation des données topographiques (DEM) : </a:t>
            </a:r>
          </a:p>
          <a:p>
            <a:pPr lvl="1"/>
            <a:r>
              <a:rPr lang="fr-FR" sz="2000" dirty="0"/>
              <a:t>Calculer des métriques topographiques complexes : </a:t>
            </a:r>
          </a:p>
          <a:p>
            <a:pPr lvl="2"/>
            <a:r>
              <a:rPr lang="fr-FR" sz="1600" dirty="0"/>
              <a:t>Indice topographique d'humidité (TWI)</a:t>
            </a:r>
          </a:p>
          <a:p>
            <a:pPr lvl="2"/>
            <a:r>
              <a:rPr lang="fr-FR" sz="1600" dirty="0"/>
              <a:t>Rugosité du terrain à différentes échelles</a:t>
            </a:r>
          </a:p>
          <a:p>
            <a:pPr lvl="2"/>
            <a:r>
              <a:rPr lang="fr-FR" sz="1600" dirty="0"/>
              <a:t>Exposition solaire potentielle</a:t>
            </a:r>
          </a:p>
          <a:p>
            <a:pPr lvl="2"/>
            <a:r>
              <a:rPr lang="fr-FR" sz="1600" dirty="0"/>
              <a:t>Courbure du terrain (convexité/concavité)</a:t>
            </a:r>
          </a:p>
          <a:p>
            <a:pPr lvl="1"/>
            <a:r>
              <a:rPr lang="fr-FR" sz="2000" dirty="0"/>
              <a:t>Intégrer ces métriques comme </a:t>
            </a:r>
            <a:r>
              <a:rPr lang="fr-FR" sz="2000" dirty="0" err="1"/>
              <a:t>co</a:t>
            </a:r>
            <a:r>
              <a:rPr lang="fr-FR" sz="2000" dirty="0"/>
              <a:t>-variables dans les analyses : </a:t>
            </a:r>
          </a:p>
          <a:p>
            <a:pPr lvl="2"/>
            <a:r>
              <a:rPr lang="fr-FR" sz="1600" dirty="0"/>
              <a:t>Contrôler pour les effets topographiques sur la structure</a:t>
            </a:r>
          </a:p>
          <a:p>
            <a:pPr lvl="2"/>
            <a:r>
              <a:rPr lang="fr-FR" sz="1600" dirty="0"/>
              <a:t>Tester les interactions entre topographie et relations structure-traits</a:t>
            </a:r>
          </a:p>
          <a:p>
            <a:pPr lvl="2"/>
            <a:r>
              <a:rPr lang="fr-FR" sz="1600" dirty="0"/>
              <a:t>Identifier les signatures structurelles spécifiques à certaines conditions topographiques</a:t>
            </a:r>
          </a:p>
          <a:p>
            <a:endParaRPr lang="fr-FR" sz="2400" dirty="0"/>
          </a:p>
          <a:p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492242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C4427-15AF-3289-3651-EB06A4528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BD3112-8E0D-EC5F-5F7D-9C753B62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59FE6C-7955-B574-52CE-122E2FD86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824"/>
            <a:ext cx="10515600" cy="48545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sz="2400" dirty="0"/>
              <a:t>• Implémentation rigoureuse de validation croisée : </a:t>
            </a:r>
          </a:p>
          <a:p>
            <a:pPr lvl="1"/>
            <a:r>
              <a:rPr lang="fr-FR" sz="2000" dirty="0"/>
              <a:t>Validation croisée spatiale (blocs géographiques)</a:t>
            </a:r>
          </a:p>
          <a:p>
            <a:pPr lvl="1"/>
            <a:r>
              <a:rPr lang="fr-FR" sz="2000" dirty="0"/>
              <a:t>Validation croisée k-</a:t>
            </a:r>
            <a:r>
              <a:rPr lang="fr-FR" sz="2000" dirty="0" err="1"/>
              <a:t>fold</a:t>
            </a:r>
            <a:r>
              <a:rPr lang="fr-FR" sz="2000" dirty="0"/>
              <a:t> stratifiée par gradients environnementaux</a:t>
            </a:r>
          </a:p>
          <a:p>
            <a:pPr lvl="1"/>
            <a:r>
              <a:rPr lang="fr-FR" sz="2000" dirty="0"/>
              <a:t>Bootstrap pour intervalles de confiance robustes</a:t>
            </a:r>
          </a:p>
          <a:p>
            <a:pPr lvl="1"/>
            <a:r>
              <a:rPr lang="fr-FR" sz="2000" dirty="0"/>
              <a:t>Évaluation de la stabilité des prédictions</a:t>
            </a:r>
          </a:p>
          <a:p>
            <a:r>
              <a:rPr lang="fr-FR" sz="2400" dirty="0"/>
              <a:t>Analyse des résidus spatialement explicite : </a:t>
            </a:r>
          </a:p>
          <a:p>
            <a:pPr lvl="1"/>
            <a:r>
              <a:rPr lang="fr-FR" sz="2000" dirty="0"/>
              <a:t>Cartographie des résidus pour détecter les patterns spatiaux</a:t>
            </a:r>
          </a:p>
          <a:p>
            <a:pPr lvl="1"/>
            <a:r>
              <a:rPr lang="fr-FR" sz="2000" dirty="0"/>
              <a:t>Identification des zones de sur/sous-prédiction</a:t>
            </a:r>
          </a:p>
          <a:p>
            <a:pPr lvl="1"/>
            <a:r>
              <a:rPr lang="fr-FR" sz="2000" dirty="0"/>
              <a:t>Recherche de variables explicatives manquantes pour les résidus</a:t>
            </a:r>
          </a:p>
          <a:p>
            <a:r>
              <a:rPr lang="fr-FR" sz="2400" dirty="0"/>
              <a:t>Développer des modèles d'équations structurelles (SEM) complets intégrant : </a:t>
            </a:r>
          </a:p>
          <a:p>
            <a:pPr lvl="1"/>
            <a:r>
              <a:rPr lang="fr-FR" sz="2000" dirty="0"/>
              <a:t>Variables topographiques → structure 3D → traits fonctionnels</a:t>
            </a:r>
          </a:p>
          <a:p>
            <a:pPr lvl="1"/>
            <a:r>
              <a:rPr lang="fr-FR" sz="2000" dirty="0"/>
              <a:t>Effets directs et indirects entre variables</a:t>
            </a:r>
          </a:p>
          <a:p>
            <a:pPr lvl="1"/>
            <a:r>
              <a:rPr lang="fr-FR" sz="2000" dirty="0"/>
              <a:t>Corrélations entre traits fonctionnels</a:t>
            </a:r>
          </a:p>
          <a:p>
            <a:pPr lvl="1"/>
            <a:r>
              <a:rPr lang="fr-FR" sz="2000" dirty="0"/>
              <a:t>Rétroactions potentielles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fr-FR" sz="2000" dirty="0">
                <a:sym typeface="Wingdings" panose="05000000000000000000" pitchFamily="2" charset="2"/>
              </a:rPr>
              <a:t>Comparer des modèles alternatifs testant différentes hypothèses causales (Modèle de médiation directe (topographie → structure → traits) ; Modèle de médiation partielle (effets directs et indirects) ; Modèle de modération (interactions entre prédicteurs)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fr-FR" sz="2000" dirty="0">
                <a:sym typeface="Wingdings" panose="05000000000000000000" pitchFamily="2" charset="2"/>
              </a:rPr>
              <a:t>Évaluer la robustesse des modèles (Analyse multi-groupe pour tester l'invariance des relations selon les conditions; Bootstrap pour quantifier l'incertitude des chemins causaux ; Diagnostics de modèle complets (indices d'ajustement, résidus)</a:t>
            </a:r>
          </a:p>
          <a:p>
            <a:pPr marL="457200" lvl="1" indent="0">
              <a:buNone/>
            </a:pPr>
            <a:endParaRPr lang="fr-FR" sz="20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sz="2000" dirty="0"/>
          </a:p>
          <a:p>
            <a:endParaRPr lang="fr-FR" sz="2400" dirty="0"/>
          </a:p>
          <a:p>
            <a:endParaRPr lang="fr-FR" sz="2400" dirty="0"/>
          </a:p>
          <a:p>
            <a:pPr marL="0" indent="0">
              <a:buNone/>
            </a:pP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743564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D2052-A7F6-1619-A8EC-6C18297C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954B2-D63E-5C17-8BA2-4EBF52C3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Perspectives : intégration des données d’inventaires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C36434-7E73-1CCD-B6E5-F92BBD2B7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6"/>
            <a:ext cx="10515600" cy="4854575"/>
          </a:xfrm>
        </p:spPr>
        <p:txBody>
          <a:bodyPr>
            <a:normAutofit fontScale="92500" lnSpcReduction="10000"/>
          </a:bodyPr>
          <a:lstStyle/>
          <a:p>
            <a:r>
              <a:rPr lang="fr-FR" sz="2400" dirty="0"/>
              <a:t>Couplage avec les données d'inventaire: </a:t>
            </a:r>
          </a:p>
          <a:p>
            <a:pPr lvl="1"/>
            <a:r>
              <a:rPr lang="fr-FR" sz="2000" dirty="0"/>
              <a:t>Calculer pour chaque plot des métriques structurelles issues de l'inventaire: distribution </a:t>
            </a:r>
            <a:r>
              <a:rPr lang="fr-FR" sz="2000" dirty="0" err="1"/>
              <a:t>diamétrique</a:t>
            </a:r>
            <a:r>
              <a:rPr lang="fr-FR" sz="2000" dirty="0"/>
              <a:t>, allométrie H/D, densité de tiges par classe de taille</a:t>
            </a:r>
          </a:p>
          <a:p>
            <a:pPr lvl="1"/>
            <a:r>
              <a:rPr lang="fr-FR" sz="2000" dirty="0"/>
              <a:t>Développer un "indice de concordance structurelle" entre les patterns de trouées et la structure physique mesurée</a:t>
            </a:r>
          </a:p>
          <a:p>
            <a:pPr lvl="1"/>
            <a:r>
              <a:rPr lang="fr-FR" sz="2000" dirty="0"/>
              <a:t>Tester si les résidus des modèles WD-trouées sont expliqués par ces métriques structurelles</a:t>
            </a:r>
          </a:p>
          <a:p>
            <a:r>
              <a:rPr lang="fr-FR" sz="2400" dirty="0"/>
              <a:t>Validation croisée fonctionnelle: </a:t>
            </a:r>
          </a:p>
          <a:p>
            <a:pPr lvl="1"/>
            <a:r>
              <a:rPr lang="fr-FR" sz="2000" dirty="0"/>
              <a:t>Vérifier si les points caractéristiques des courbes de trouées (e.g., h50) correspondent aux hauteurs de dominance des groupes fonctionnels identifiés dans l'inventaire</a:t>
            </a:r>
          </a:p>
          <a:p>
            <a:pPr lvl="1"/>
            <a:r>
              <a:rPr lang="fr-FR" sz="2000" dirty="0"/>
              <a:t>Tester si l'amplitude des transitions corrèle avec la diversité fonctionnelle à ces hauteurs spécifiques</a:t>
            </a:r>
          </a:p>
          <a:p>
            <a:r>
              <a:rPr lang="fr-FR" sz="2400" dirty="0"/>
              <a:t>3Connexion avec les traits fonctionnels (</a:t>
            </a:r>
            <a:r>
              <a:rPr lang="fr-FR" sz="2400" dirty="0" err="1"/>
              <a:t>CoforTraits</a:t>
            </a:r>
            <a:r>
              <a:rPr lang="fr-FR" sz="2400" dirty="0"/>
              <a:t>): </a:t>
            </a:r>
          </a:p>
          <a:p>
            <a:pPr lvl="1"/>
            <a:r>
              <a:rPr lang="fr-FR" sz="2000" dirty="0"/>
              <a:t>Calculer pour chaque plot des métriques de composition basées sur les traits fonctionnels: distribution de SLA, WD, hauteur maximale, architecture de la couronne</a:t>
            </a:r>
          </a:p>
          <a:p>
            <a:pPr lvl="1"/>
            <a:r>
              <a:rPr lang="fr-FR" sz="2000" dirty="0"/>
              <a:t>Pondérer ces métriques par l'abondance relative ou la surface terrière des espèces</a:t>
            </a:r>
          </a:p>
          <a:p>
            <a:pPr lvl="1"/>
            <a:r>
              <a:rPr lang="fr-FR" sz="2000" dirty="0"/>
              <a:t>Tester si les syndromes de traits prédisent les patterns multi-échelles et d'anisotropie</a:t>
            </a:r>
          </a:p>
          <a:p>
            <a:endParaRPr lang="fr-FR" sz="2400" dirty="0"/>
          </a:p>
          <a:p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123320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4FD73-A468-D08C-14CC-3BA2D083D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680260-6D4A-373F-5D1C-D59DEC30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Perspectives : intégration des données d’inventaires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917C3-4CA7-148D-CBA4-97E9FCA61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6"/>
            <a:ext cx="10515600" cy="48545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sz="2400" dirty="0"/>
              <a:t>Intégration robuste avec les données d'inventaire et </a:t>
            </a:r>
            <a:r>
              <a:rPr lang="fr-FR" sz="2400" dirty="0" err="1"/>
              <a:t>CoforTraits</a:t>
            </a:r>
            <a:endParaRPr lang="fr-FR" sz="2400" dirty="0"/>
          </a:p>
          <a:p>
            <a:pPr marL="0" indent="0">
              <a:buNone/>
            </a:pPr>
            <a:r>
              <a:rPr lang="fr-FR" sz="2400" dirty="0"/>
              <a:t>•Calculer des métriques pondérées par communauté (CWM) pour plusieurs traits : </a:t>
            </a:r>
          </a:p>
          <a:p>
            <a:pPr lvl="1"/>
            <a:r>
              <a:rPr lang="fr-FR" sz="2000" dirty="0"/>
              <a:t>Densité du bois (WD)</a:t>
            </a:r>
          </a:p>
          <a:p>
            <a:pPr lvl="1"/>
            <a:r>
              <a:rPr lang="fr-FR" sz="2000" dirty="0"/>
              <a:t>Surface foliaire spécifique (SLA)</a:t>
            </a:r>
          </a:p>
          <a:p>
            <a:pPr lvl="1"/>
            <a:r>
              <a:rPr lang="fr-FR" sz="2000" dirty="0"/>
              <a:t>Hauteur maximale potentielle</a:t>
            </a:r>
          </a:p>
          <a:p>
            <a:pPr lvl="1"/>
            <a:r>
              <a:rPr lang="fr-FR" sz="2000" dirty="0"/>
              <a:t>Tolérance à l'ombre</a:t>
            </a:r>
          </a:p>
          <a:p>
            <a:pPr lvl="1"/>
            <a:r>
              <a:rPr lang="fr-FR" sz="2000" dirty="0"/>
              <a:t>Mode de dispersion</a:t>
            </a:r>
          </a:p>
          <a:p>
            <a:pPr lvl="1"/>
            <a:r>
              <a:rPr lang="fr-FR" sz="2000" dirty="0"/>
              <a:t>Architecture de la couronne</a:t>
            </a:r>
          </a:p>
          <a:p>
            <a:pPr marL="0" indent="0">
              <a:buNone/>
            </a:pPr>
            <a:r>
              <a:rPr lang="fr-FR" sz="2400" dirty="0"/>
              <a:t>•Analyser les corrélations entre traits pour comprendre leurs covariations : </a:t>
            </a:r>
          </a:p>
          <a:p>
            <a:pPr lvl="1"/>
            <a:r>
              <a:rPr lang="fr-FR" sz="2000" dirty="0"/>
              <a:t>Matrice de corrélation entre tous les traits disponibles</a:t>
            </a:r>
          </a:p>
          <a:p>
            <a:pPr lvl="1"/>
            <a:r>
              <a:rPr lang="fr-FR" sz="2000" dirty="0"/>
              <a:t>Analyse en composantes principales des traits fonctionnels</a:t>
            </a:r>
          </a:p>
          <a:p>
            <a:pPr lvl="1"/>
            <a:r>
              <a:rPr lang="fr-FR" sz="2000" dirty="0"/>
              <a:t>Identification des axes fonctionnels principaux</a:t>
            </a:r>
          </a:p>
          <a:p>
            <a:pPr marL="0" indent="0">
              <a:buNone/>
            </a:pPr>
            <a:r>
              <a:rPr lang="fr-FR" sz="2400" dirty="0"/>
              <a:t>•Développer des indices de diversité fonctionnelle : </a:t>
            </a:r>
          </a:p>
          <a:p>
            <a:pPr lvl="1"/>
            <a:r>
              <a:rPr lang="fr-FR" sz="2000" dirty="0"/>
              <a:t>Richesse fonctionnelle (</a:t>
            </a:r>
            <a:r>
              <a:rPr lang="fr-FR" sz="2000" dirty="0" err="1"/>
              <a:t>FRic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Divergence fonctionnelle (</a:t>
            </a:r>
            <a:r>
              <a:rPr lang="fr-FR" sz="2000" dirty="0" err="1"/>
              <a:t>FDiv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Dispersion fonctionnelle (</a:t>
            </a:r>
            <a:r>
              <a:rPr lang="fr-FR" sz="2000" dirty="0" err="1"/>
              <a:t>FDis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Équitabilité fonctionnelle (</a:t>
            </a:r>
            <a:r>
              <a:rPr lang="fr-FR" sz="2000" dirty="0" err="1"/>
              <a:t>FEve</a:t>
            </a:r>
            <a:r>
              <a:rPr lang="fr-FR" sz="2000" dirty="0"/>
              <a:t>)</a:t>
            </a:r>
          </a:p>
          <a:p>
            <a:pPr marL="0" indent="0">
              <a:buNone/>
            </a:pP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154340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186DB-A125-0829-C911-1C39FF3F6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01032D-3207-3660-4D1A-0B6B90F8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Perspectives : intégration des données d’inventaires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2C378-616A-1E50-B5D5-F2C97C9FF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826"/>
            <a:ext cx="10515600" cy="4854575"/>
          </a:xfrm>
        </p:spPr>
        <p:txBody>
          <a:bodyPr>
            <a:normAutofit/>
          </a:bodyPr>
          <a:lstStyle/>
          <a:p>
            <a:r>
              <a:rPr lang="fr-FR" sz="2400" dirty="0"/>
              <a:t>Modélisation mécaniste traits-structure ;Développer des modèles d'équations structurelles (SEM) testant les chaînes causales entre distribution de trouées </a:t>
            </a:r>
            <a:r>
              <a:rPr lang="fr-FR" sz="2400" dirty="0">
                <a:sym typeface="Wingdings" panose="05000000000000000000" pitchFamily="2" charset="2"/>
              </a:rPr>
              <a:t> (</a:t>
            </a:r>
            <a:r>
              <a:rPr lang="fr-FR" sz="2400" dirty="0"/>
              <a:t>traits architecturaux OU composition spécifique) -</a:t>
            </a:r>
            <a:r>
              <a:rPr lang="fr-FR" sz="2400" dirty="0">
                <a:sym typeface="Wingdings" panose="05000000000000000000" pitchFamily="2" charset="2"/>
              </a:rPr>
              <a:t> </a:t>
            </a:r>
            <a:r>
              <a:rPr lang="fr-FR" sz="2400" dirty="0"/>
              <a:t>WD ; Quantifier les effets directs vs indirects de la structure verticale sur les traits</a:t>
            </a:r>
          </a:p>
          <a:p>
            <a:r>
              <a:rPr lang="fr-FR" sz="2400" dirty="0"/>
              <a:t>Analyses de traits pondérés par la communauté ;</a:t>
            </a:r>
          </a:p>
          <a:p>
            <a:pPr lvl="1"/>
            <a:r>
              <a:rPr lang="fr-FR" sz="2000" dirty="0"/>
              <a:t>Calculer pour chaque plot les traits moyens pondérés (CWM) pour les attributs clés: SLA, hauteur maximale, architecture de couronne, tolérance à l'ombre</a:t>
            </a:r>
          </a:p>
          <a:p>
            <a:pPr lvl="1"/>
            <a:r>
              <a:rPr lang="fr-FR" sz="2000" dirty="0"/>
              <a:t>Tester si les courbes de trouées prédisent mieux les CWM que le </a:t>
            </a:r>
            <a:r>
              <a:rPr lang="fr-FR" sz="2000" dirty="0" err="1"/>
              <a:t>le</a:t>
            </a:r>
            <a:r>
              <a:rPr lang="fr-FR" sz="2000" dirty="0"/>
              <a:t> WD seul</a:t>
            </a:r>
          </a:p>
          <a:p>
            <a:pPr lvl="1"/>
            <a:r>
              <a:rPr lang="fr-FR" sz="2000" dirty="0"/>
              <a:t>Développer un modèle intégratif de prédiction bidirectionnelle: </a:t>
            </a:r>
            <a:r>
              <a:rPr lang="fr-FR" sz="2000" dirty="0" err="1"/>
              <a:t>traits↔structure</a:t>
            </a:r>
            <a:endParaRPr lang="fr-FR" sz="2000" dirty="0"/>
          </a:p>
          <a:p>
            <a:r>
              <a:rPr lang="fr-FR" sz="2400" dirty="0"/>
              <a:t>Intégration de proximité de composition spécifique : est-ce que les plots dominés par une composition (spécifique ou fonctionnelle) typique présentent des profiles de trouées caractéristiques ? (analyse multivariée)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035318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317768-B2F7-8E91-374D-5B7B94FB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Hypothèses écologiques et analyses complémentaires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12BD2D-D877-0577-CF92-A33CDF907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BE" sz="2400" dirty="0"/>
              <a:t>Tester l’hypothèse d’une modification du profil d’ouverture de canopée avant/après exploitation (analyse de Tim) ; Analyser l’évolution du profil de trouées à </a:t>
            </a:r>
            <a:r>
              <a:rPr lang="fr-BE" sz="2400" dirty="0" err="1"/>
              <a:t>Luki</a:t>
            </a:r>
            <a:r>
              <a:rPr lang="fr-BE" sz="2400" dirty="0"/>
              <a:t> / </a:t>
            </a:r>
            <a:r>
              <a:rPr lang="fr-BE" sz="2400" dirty="0" err="1"/>
              <a:t>Yangambi</a:t>
            </a:r>
            <a:r>
              <a:rPr lang="fr-BE" sz="2400" dirty="0"/>
              <a:t> (séries temporelles, après </a:t>
            </a:r>
            <a:r>
              <a:rPr lang="fr-BE" sz="2400" dirty="0" err="1"/>
              <a:t>deep</a:t>
            </a:r>
            <a:r>
              <a:rPr lang="fr-BE" sz="2400" dirty="0"/>
              <a:t> </a:t>
            </a:r>
            <a:r>
              <a:rPr lang="fr-BE" sz="2400" dirty="0" err="1"/>
              <a:t>learning</a:t>
            </a:r>
            <a:r>
              <a:rPr lang="fr-BE" sz="2400" dirty="0"/>
              <a:t>) ; </a:t>
            </a:r>
            <a:r>
              <a:rPr lang="fr-FR" sz="2400" dirty="0"/>
              <a:t>Développez des indicateurs de dégradation forestière basés sur les altérations des profils de trouées par rapport aux états de référence.</a:t>
            </a:r>
            <a:endParaRPr lang="fr-BE" sz="2400" dirty="0"/>
          </a:p>
          <a:p>
            <a:pPr marL="0" indent="0">
              <a:buNone/>
            </a:pPr>
            <a:r>
              <a:rPr lang="fr-BE" sz="2400" dirty="0"/>
              <a:t>• Modèle de compétition stratifiée </a:t>
            </a:r>
          </a:p>
          <a:p>
            <a:r>
              <a:rPr lang="fr-FR" sz="2400" dirty="0"/>
              <a:t>Intégrez des données sur le LMA (</a:t>
            </a:r>
            <a:r>
              <a:rPr lang="fr-FR" sz="2400" dirty="0" err="1"/>
              <a:t>Leaf</a:t>
            </a:r>
            <a:r>
              <a:rPr lang="fr-FR" sz="2400" dirty="0"/>
              <a:t> Mass per Area) et la SLA (</a:t>
            </a:r>
            <a:r>
              <a:rPr lang="fr-FR" sz="2400" dirty="0" err="1"/>
              <a:t>Specific</a:t>
            </a:r>
            <a:r>
              <a:rPr lang="fr-FR" sz="2400" dirty="0"/>
              <a:t> </a:t>
            </a:r>
            <a:r>
              <a:rPr lang="fr-FR" sz="2400" dirty="0" err="1"/>
              <a:t>Leaf</a:t>
            </a:r>
            <a:r>
              <a:rPr lang="fr-FR" sz="2400" dirty="0"/>
              <a:t> Area) pour tester si les stratégies d'investissement foliaire correspondent aux patterns de distribution des trouées</a:t>
            </a:r>
          </a:p>
          <a:p>
            <a:r>
              <a:rPr lang="fr-FR" sz="2400" dirty="0"/>
              <a:t>Testez si les indices de complexité dérivés des courbes de trouées (comme l'étalement de la transition ou l'asymétrie) corrèlent avec la diversité taxonomique et fonctionnelle.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953710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903FC-1CEF-229A-BAC9-0BA843A7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Idée de discussion et 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89DA23-F7AC-809D-4C2C-8C491A23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BE" sz="2400" dirty="0"/>
              <a:t>Lien avec le microclimats et processus écosystémiques : </a:t>
            </a:r>
            <a:r>
              <a:rPr lang="fr-FR" sz="2400" dirty="0"/>
              <a:t>le point d'inflexion des courbes pourrait représenter la hauteur où se produit le découplage entre le microclimat forestier et l'atmosphère libre.</a:t>
            </a:r>
          </a:p>
          <a:p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1511136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A88B05-BD06-C8A4-1350-28A3B588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À l’échelle de la RDC ;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04D4D9-1A89-CA36-B095-45833C257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400" dirty="0"/>
              <a:t>Modèle prédictif du WD basé sur les métriques structurelles les plus performantes (</a:t>
            </a:r>
            <a:r>
              <a:rPr lang="fr-FR" sz="2400" dirty="0" err="1"/>
              <a:t>Random</a:t>
            </a:r>
            <a:r>
              <a:rPr lang="fr-FR" sz="2400" dirty="0"/>
              <a:t> Forest avec métriques clés) ; amélioration des estimations d’AGB à l’échelle de la RDC</a:t>
            </a:r>
          </a:p>
          <a:p>
            <a:r>
              <a:rPr lang="fr-FR" sz="2400" dirty="0"/>
              <a:t>Développer une typologie fonctionnelle par approche de clustering pour identifier des « archétypes » structurels ; croiser avec les variables environnementales pour identifier des niches écologiques spécifiques (topographie : pente, aspect, TWI, …)</a:t>
            </a:r>
          </a:p>
          <a:p>
            <a:r>
              <a:rPr lang="fr-FR" sz="2400" dirty="0"/>
              <a:t>Analyser la phénologie et la saisonnalité en lien avec les types structurels identifiés </a:t>
            </a:r>
          </a:p>
          <a:p>
            <a:r>
              <a:rPr lang="fr-FR" sz="2400" dirty="0"/>
              <a:t>Développer des indices composites multi-capteurs optimisés pour la prédiction du WD (en dehors du </a:t>
            </a:r>
            <a:r>
              <a:rPr lang="fr-FR" sz="2400" dirty="0" err="1"/>
              <a:t>LiDAR</a:t>
            </a:r>
            <a:r>
              <a:rPr lang="fr-FR" sz="2400" dirty="0"/>
              <a:t>) et identifier des hotspots d’anomalies où le WD prédit diffère des attentes basées sur l’environnement</a:t>
            </a: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16652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ligne, diagramm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7F6B5AF-E202-E211-1195-5AC7FC9C4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1767" b="1848"/>
          <a:stretch/>
        </p:blipFill>
        <p:spPr>
          <a:xfrm>
            <a:off x="2188110" y="243517"/>
            <a:ext cx="7815780" cy="6614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693D4F-22CF-59B9-02D9-ECCDA4B1835C}"/>
              </a:ext>
            </a:extLst>
          </p:cNvPr>
          <p:cNvSpPr/>
          <p:nvPr/>
        </p:nvSpPr>
        <p:spPr>
          <a:xfrm>
            <a:off x="5909459" y="243517"/>
            <a:ext cx="244208" cy="415221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16765A-085E-98FA-CE86-D577737EB113}"/>
              </a:ext>
            </a:extLst>
          </p:cNvPr>
          <p:cNvSpPr/>
          <p:nvPr/>
        </p:nvSpPr>
        <p:spPr>
          <a:xfrm rot="5400000">
            <a:off x="6799244" y="2513684"/>
            <a:ext cx="271750" cy="349234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0DBE622-FD49-BF6B-0E60-B79052461709}"/>
              </a:ext>
            </a:extLst>
          </p:cNvPr>
          <p:cNvSpPr/>
          <p:nvPr/>
        </p:nvSpPr>
        <p:spPr>
          <a:xfrm>
            <a:off x="5914222" y="2071975"/>
            <a:ext cx="244208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CB1F796-28BC-436E-D0F9-410F504C2CF1}"/>
              </a:ext>
            </a:extLst>
          </p:cNvPr>
          <p:cNvSpPr/>
          <p:nvPr/>
        </p:nvSpPr>
        <p:spPr>
          <a:xfrm>
            <a:off x="5914222" y="1125825"/>
            <a:ext cx="244208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DAD76D3-C62C-C815-3065-C76FC73E7C9D}"/>
              </a:ext>
            </a:extLst>
          </p:cNvPr>
          <p:cNvSpPr/>
          <p:nvPr/>
        </p:nvSpPr>
        <p:spPr>
          <a:xfrm>
            <a:off x="2561422" y="1125824"/>
            <a:ext cx="429428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08031D7-8311-53CB-D83B-AC08DBD36CF6}"/>
              </a:ext>
            </a:extLst>
          </p:cNvPr>
          <p:cNvSpPr/>
          <p:nvPr/>
        </p:nvSpPr>
        <p:spPr>
          <a:xfrm>
            <a:off x="3037671" y="2071974"/>
            <a:ext cx="839003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52D0CBE-DC79-DDE8-A59A-2087A19D3458}"/>
              </a:ext>
            </a:extLst>
          </p:cNvPr>
          <p:cNvSpPr/>
          <p:nvPr/>
        </p:nvSpPr>
        <p:spPr>
          <a:xfrm>
            <a:off x="5914222" y="2433925"/>
            <a:ext cx="244208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DA47591-C372-80A4-D163-996B8ACA0217}"/>
              </a:ext>
            </a:extLst>
          </p:cNvPr>
          <p:cNvSpPr/>
          <p:nvPr/>
        </p:nvSpPr>
        <p:spPr>
          <a:xfrm>
            <a:off x="3908405" y="2438975"/>
            <a:ext cx="362754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3DA1948-7AA4-CDEF-266C-B6DDEE2BCA9B}"/>
              </a:ext>
            </a:extLst>
          </p:cNvPr>
          <p:cNvSpPr/>
          <p:nvPr/>
        </p:nvSpPr>
        <p:spPr>
          <a:xfrm>
            <a:off x="6096000" y="4140794"/>
            <a:ext cx="244208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7DD422B-367C-FC9D-F672-D041145120B9}"/>
              </a:ext>
            </a:extLst>
          </p:cNvPr>
          <p:cNvSpPr/>
          <p:nvPr/>
        </p:nvSpPr>
        <p:spPr>
          <a:xfrm>
            <a:off x="6287304" y="4139907"/>
            <a:ext cx="244208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CC90D92-B5F0-E8B1-021D-52C609B2CBDC}"/>
              </a:ext>
            </a:extLst>
          </p:cNvPr>
          <p:cNvSpPr/>
          <p:nvPr/>
        </p:nvSpPr>
        <p:spPr>
          <a:xfrm>
            <a:off x="8186452" y="4147352"/>
            <a:ext cx="244208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A89CBDC-87F2-5A64-01F3-3B206B4B0988}"/>
              </a:ext>
            </a:extLst>
          </p:cNvPr>
          <p:cNvSpPr/>
          <p:nvPr/>
        </p:nvSpPr>
        <p:spPr>
          <a:xfrm>
            <a:off x="7990902" y="4147352"/>
            <a:ext cx="244208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FF800A6-5995-D817-CCFB-B671954EF059}"/>
              </a:ext>
            </a:extLst>
          </p:cNvPr>
          <p:cNvSpPr/>
          <p:nvPr/>
        </p:nvSpPr>
        <p:spPr>
          <a:xfrm>
            <a:off x="6371309" y="549612"/>
            <a:ext cx="244208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451C8477-AE36-0E14-775C-F9C3E0E31BE7}"/>
              </a:ext>
            </a:extLst>
          </p:cNvPr>
          <p:cNvSpPr/>
          <p:nvPr/>
        </p:nvSpPr>
        <p:spPr>
          <a:xfrm>
            <a:off x="6165200" y="549612"/>
            <a:ext cx="244208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F61CBF3-3965-8D9D-05FC-128D2F167BFD}"/>
              </a:ext>
            </a:extLst>
          </p:cNvPr>
          <p:cNvSpPr/>
          <p:nvPr/>
        </p:nvSpPr>
        <p:spPr>
          <a:xfrm rot="18826769">
            <a:off x="7978512" y="506749"/>
            <a:ext cx="432871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53CEBE4-EFA3-8CCC-2D0A-6CE5DEAF55B6}"/>
              </a:ext>
            </a:extLst>
          </p:cNvPr>
          <p:cNvSpPr/>
          <p:nvPr/>
        </p:nvSpPr>
        <p:spPr>
          <a:xfrm rot="18826769">
            <a:off x="8170559" y="416607"/>
            <a:ext cx="654160" cy="238125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7A7E98E4-EBE4-3F71-C61C-43E78C50BEF2}"/>
              </a:ext>
            </a:extLst>
          </p:cNvPr>
          <p:cNvCxnSpPr>
            <a:cxnSpLocks/>
          </p:cNvCxnSpPr>
          <p:nvPr/>
        </p:nvCxnSpPr>
        <p:spPr>
          <a:xfrm flipV="1">
            <a:off x="2240498" y="1363949"/>
            <a:ext cx="309391" cy="268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4BD331C-365C-C690-872F-EB9AA3A336D6}"/>
              </a:ext>
            </a:extLst>
          </p:cNvPr>
          <p:cNvCxnSpPr>
            <a:cxnSpLocks/>
          </p:cNvCxnSpPr>
          <p:nvPr/>
        </p:nvCxnSpPr>
        <p:spPr>
          <a:xfrm flipV="1">
            <a:off x="2694772" y="2319625"/>
            <a:ext cx="309391" cy="268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6582FC6-86F9-6C68-72D5-AAB5210E3064}"/>
              </a:ext>
            </a:extLst>
          </p:cNvPr>
          <p:cNvCxnSpPr>
            <a:cxnSpLocks/>
          </p:cNvCxnSpPr>
          <p:nvPr/>
        </p:nvCxnSpPr>
        <p:spPr>
          <a:xfrm flipV="1">
            <a:off x="3602283" y="2703480"/>
            <a:ext cx="309391" cy="268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E07D273-1020-D84E-74DA-B33C3A3A2BEE}"/>
              </a:ext>
            </a:extLst>
          </p:cNvPr>
          <p:cNvCxnSpPr>
            <a:cxnSpLocks/>
          </p:cNvCxnSpPr>
          <p:nvPr/>
        </p:nvCxnSpPr>
        <p:spPr>
          <a:xfrm flipH="1">
            <a:off x="6479069" y="114890"/>
            <a:ext cx="269023" cy="2933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CEEF18B8-37B3-FF49-9719-A97EEF6DD52E}"/>
              </a:ext>
            </a:extLst>
          </p:cNvPr>
          <p:cNvCxnSpPr>
            <a:cxnSpLocks/>
          </p:cNvCxnSpPr>
          <p:nvPr/>
        </p:nvCxnSpPr>
        <p:spPr>
          <a:xfrm flipH="1">
            <a:off x="6685621" y="114890"/>
            <a:ext cx="269023" cy="2933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4BD214C-AEC0-828B-2143-4C12A4AD9705}"/>
              </a:ext>
            </a:extLst>
          </p:cNvPr>
          <p:cNvCxnSpPr>
            <a:cxnSpLocks/>
          </p:cNvCxnSpPr>
          <p:nvPr/>
        </p:nvCxnSpPr>
        <p:spPr>
          <a:xfrm flipH="1">
            <a:off x="8308556" y="93847"/>
            <a:ext cx="269023" cy="2933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A0A1F0B-E71B-AA2F-65C9-F5B6B832FFEB}"/>
              </a:ext>
            </a:extLst>
          </p:cNvPr>
          <p:cNvCxnSpPr>
            <a:cxnSpLocks/>
          </p:cNvCxnSpPr>
          <p:nvPr/>
        </p:nvCxnSpPr>
        <p:spPr>
          <a:xfrm flipH="1">
            <a:off x="8767020" y="60222"/>
            <a:ext cx="269023" cy="2933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909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50579-090C-D43A-C90F-5AB0A3F66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C7AB82-034E-F95A-B11E-6306C558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À l’échelle de la RDC ;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F1D494-3F5A-B407-54BA-BF21AF352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L'intégration avec d'autres sources de données offre des perspectives prometteuses:</a:t>
            </a:r>
          </a:p>
          <a:p>
            <a:pPr lvl="1"/>
            <a:r>
              <a:rPr lang="fr-FR" sz="2000" dirty="0"/>
              <a:t>CHM + Radar SAR: Améliorer la caractérisation de la biomasse et la prédiction du WD</a:t>
            </a:r>
          </a:p>
          <a:p>
            <a:pPr lvl="1"/>
            <a:r>
              <a:rPr lang="fr-FR" sz="2000" dirty="0"/>
              <a:t>CHM + Données optiques: Intégrer des aspects phénologiques et biochimiques</a:t>
            </a:r>
          </a:p>
          <a:p>
            <a:pPr lvl="1"/>
            <a:r>
              <a:rPr lang="fr-FR" sz="2000" dirty="0"/>
              <a:t>CHM + Variables environnementales: Comprendre les déterminants de la structure</a:t>
            </a:r>
          </a:p>
          <a:p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193321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AAF47-3968-CCA7-972D-F1DCAA228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77C775-9505-7F20-C40C-E7D255A80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À l’échelle de la RDC : approche </a:t>
            </a:r>
            <a:r>
              <a:rPr lang="fr-BE" dirty="0" err="1"/>
              <a:t>phylo</a:t>
            </a:r>
            <a:r>
              <a:rPr lang="fr-BE" dirty="0"/>
              <a:t>-structurelle intégrant fonction et structure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0C21DE-0AF6-4716-382E-40FC35BBD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Potentiellement : Développer une approche d'écologie </a:t>
            </a:r>
            <a:r>
              <a:rPr lang="fr-FR" sz="2400" dirty="0" err="1"/>
              <a:t>phylo</a:t>
            </a:r>
            <a:r>
              <a:rPr lang="fr-FR" sz="2400" dirty="0"/>
              <a:t>-structurelle  intégrant fonction et structure. Engendrant une classification fonctionnelle basée sur la structure tridimensionnelle (archétypes structurels discrets : types structurels-fonctionnels distincts = assemblages écologiques fondamentaux) + tester un déterminisme environnemental hiérarchique :</a:t>
            </a:r>
          </a:p>
          <a:p>
            <a:pPr marL="0" indent="0">
              <a:buNone/>
            </a:pPr>
            <a:r>
              <a:rPr lang="fr-FR" sz="2400" dirty="0"/>
              <a:t>-  Les contraintes climatiques régionales (précipitations, saisonnalité) déterminent le pool de types possibles</a:t>
            </a:r>
          </a:p>
          <a:p>
            <a:pPr marL="0" indent="0">
              <a:buNone/>
            </a:pPr>
            <a:r>
              <a:rPr lang="fr-FR" sz="2400" dirty="0"/>
              <a:t>- Les facteurs édaphiques (fertilité, texture, drainage) filtrent les types à l'échelle du paysage</a:t>
            </a:r>
          </a:p>
          <a:p>
            <a:pPr marL="0" indent="0">
              <a:buNone/>
            </a:pPr>
            <a:r>
              <a:rPr lang="fr-FR" sz="2400" dirty="0"/>
              <a:t>- La topographie fine et l'historique des perturbations expliquent la variabilité locale</a:t>
            </a:r>
          </a:p>
          <a:p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220693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18904-2D23-89BE-13E6-7E49AF5D0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46BF9E-8C3C-2118-8EF7-10FF0D42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À l’échelle de la RDC : approche </a:t>
            </a:r>
            <a:r>
              <a:rPr lang="fr-BE" dirty="0" err="1"/>
              <a:t>phylo</a:t>
            </a:r>
            <a:r>
              <a:rPr lang="fr-BE" dirty="0"/>
              <a:t>-structurelle intégrant fonction et structure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06604DD4-0166-B1A1-6625-34DB3BA5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99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1400" b="1" dirty="0"/>
              <a:t>1. Classification non-supervisée multivariée: </a:t>
            </a:r>
          </a:p>
          <a:p>
            <a:r>
              <a:rPr lang="fr-FR" sz="1400" dirty="0"/>
              <a:t>Appliquer une réduction de dimensionnalité non-linéaire (t-SNE, UMAP) aux métriques dérivées des courbes de trouées</a:t>
            </a:r>
          </a:p>
          <a:p>
            <a:r>
              <a:rPr lang="fr-FR" sz="1400" dirty="0"/>
              <a:t>Implémenter un clustering adaptatif (HDBSCAN) pour identifier les groupements naturels sans imposer un nombre prédéfini de classes</a:t>
            </a:r>
          </a:p>
          <a:p>
            <a:r>
              <a:rPr lang="fr-FR" sz="1400" dirty="0"/>
              <a:t>Développer une approche de classification probabiliste permettant l'attribution de probabilités d'appartenance à chaque type</a:t>
            </a:r>
          </a:p>
          <a:p>
            <a:pPr marL="0" indent="0">
              <a:buNone/>
            </a:pPr>
            <a:r>
              <a:rPr lang="fr-FR" sz="1400" b="1" dirty="0"/>
              <a:t>2.Caractérisation fonctionnelle des types: </a:t>
            </a:r>
          </a:p>
          <a:p>
            <a:r>
              <a:rPr lang="fr-FR" sz="1400" dirty="0"/>
              <a:t>Pour chaque type structurel, modéliser la courbe prototypique et ses variations intrinsèques</a:t>
            </a:r>
          </a:p>
          <a:p>
            <a:r>
              <a:rPr lang="fr-FR" sz="1400" dirty="0"/>
              <a:t>Développer des signatures fonctionnelles basées sur les traits dominants attendus (extrapolés des relations trouvées sur les plots d'inventaire)</a:t>
            </a:r>
          </a:p>
          <a:p>
            <a:r>
              <a:rPr lang="fr-FR" sz="1400" dirty="0"/>
              <a:t>Élaborer un système hiérarchique de classification combinant attributs structurels et fonctionnels</a:t>
            </a:r>
          </a:p>
          <a:p>
            <a:pPr marL="0" indent="0">
              <a:buNone/>
            </a:pPr>
            <a:r>
              <a:rPr lang="fr-FR" sz="1400" b="1" dirty="0"/>
              <a:t>3.Cartographie prédictive intégrée: </a:t>
            </a:r>
          </a:p>
          <a:p>
            <a:r>
              <a:rPr lang="fr-FR" sz="1400" dirty="0"/>
              <a:t>Entraîner un modèle prédictif ensemble (</a:t>
            </a:r>
            <a:r>
              <a:rPr lang="fr-FR" sz="1400" dirty="0" err="1"/>
              <a:t>Random</a:t>
            </a:r>
            <a:r>
              <a:rPr lang="fr-FR" sz="1400" dirty="0"/>
              <a:t> Forest, </a:t>
            </a:r>
            <a:r>
              <a:rPr lang="fr-FR" sz="1400" dirty="0" err="1"/>
              <a:t>XGBoost</a:t>
            </a:r>
            <a:r>
              <a:rPr lang="fr-FR" sz="1400" dirty="0"/>
              <a:t>) utilisant les variables environnementales pour prédire la probabilité spatiale de chaque type</a:t>
            </a:r>
          </a:p>
          <a:p>
            <a:r>
              <a:rPr lang="fr-FR" sz="1400" dirty="0"/>
              <a:t>Implémenter une approche bayésienne hiérarchique intégrant l'incertitude spatiale et la variabilité intra-type</a:t>
            </a:r>
          </a:p>
          <a:p>
            <a:r>
              <a:rPr lang="fr-FR" sz="1400" dirty="0"/>
              <a:t>Développer des indices de confiance spatialisés pour guider l'interprétation et l'application</a:t>
            </a:r>
          </a:p>
          <a:p>
            <a:pPr marL="0" indent="0">
              <a:buNone/>
            </a:pPr>
            <a:r>
              <a:rPr lang="fr-FR" sz="1400" b="1" dirty="0"/>
              <a:t>4.Validation croisée multi-sources: </a:t>
            </a:r>
          </a:p>
          <a:p>
            <a:r>
              <a:rPr lang="fr-FR" sz="1400" dirty="0"/>
              <a:t>Utiliser les inventaires forestiers existants pour valider la cohérence taxonomique et fonctionnelle des types prédits</a:t>
            </a:r>
          </a:p>
          <a:p>
            <a:r>
              <a:rPr lang="fr-FR" sz="1400" dirty="0"/>
              <a:t>Croiser avec des données indépendantes (biomasse, productivité, phénologie) pour évaluer la pertinence écologique de la classification</a:t>
            </a:r>
          </a:p>
          <a:p>
            <a:r>
              <a:rPr lang="fr-FR" sz="1400" dirty="0"/>
              <a:t>Implémenter une procédure de validation participative intégrant l'expertise locale</a:t>
            </a:r>
          </a:p>
          <a:p>
            <a:pPr marL="0" indent="0">
              <a:buNone/>
            </a:pPr>
            <a:endParaRPr lang="fr-BE" sz="1200" dirty="0"/>
          </a:p>
        </p:txBody>
      </p:sp>
    </p:spTree>
    <p:extLst>
      <p:ext uri="{BB962C8B-B14F-4D97-AF65-F5344CB8AC3E}">
        <p14:creationId xmlns:p14="http://schemas.microsoft.com/office/powerpoint/2010/main" val="278733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ligne, diagramme, Police&#10;&#10;Le contenu généré par l’IA peut être incorrect.">
            <a:extLst>
              <a:ext uri="{FF2B5EF4-FFF2-40B4-BE49-F238E27FC236}">
                <a16:creationId xmlns:a16="http://schemas.microsoft.com/office/drawing/2014/main" id="{81D33FDF-7CF4-1962-370E-373AB4263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5E2B45-123C-F9E4-54DE-67493CD7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Ratio d'Occupation Stratifiée</a:t>
            </a:r>
            <a:r>
              <a:rPr lang="fr-FR" sz="3600" dirty="0"/>
              <a:t> :</a:t>
            </a:r>
            <a:br>
              <a:rPr lang="fr-FR" sz="3600" dirty="0"/>
            </a:br>
            <a:r>
              <a:rPr lang="fr-FR" sz="3600" dirty="0"/>
              <a:t>élevé pour forêts à WD élevée (h50 élevé, P0 très faible)</a:t>
            </a:r>
            <a:br>
              <a:rPr lang="fr-FR" sz="3600" dirty="0"/>
            </a:br>
            <a:r>
              <a:rPr lang="fr-FR" sz="3600" dirty="0">
                <a:sym typeface="Wingdings" panose="05000000000000000000" pitchFamily="2" charset="2"/>
              </a:rPr>
              <a:t> </a:t>
            </a:r>
            <a:r>
              <a:rPr lang="fr-FR" sz="3600" b="1" dirty="0"/>
              <a:t>ROS = h50 / (P0 + 0.05)</a:t>
            </a:r>
            <a:endParaRPr lang="fr-BE" b="1" dirty="0"/>
          </a:p>
        </p:txBody>
      </p:sp>
      <p:pic>
        <p:nvPicPr>
          <p:cNvPr id="4" name="Image 3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F60E1C1D-6DEF-8FEA-BAA4-B52EE4DE0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5959901" y="2312600"/>
            <a:ext cx="5940000" cy="3960000"/>
          </a:xfrm>
          <a:prstGeom prst="rect">
            <a:avLst/>
          </a:prstGeom>
        </p:spPr>
      </p:pic>
      <p:pic>
        <p:nvPicPr>
          <p:cNvPr id="5" name="Image 4" descr="Une image contenant ligne, capture d’écran, diagramme, Tracé&#10;&#10;Le contenu généré par l’IA peut être incorrect.">
            <a:extLst>
              <a:ext uri="{FF2B5EF4-FFF2-40B4-BE49-F238E27FC236}">
                <a16:creationId xmlns:a16="http://schemas.microsoft.com/office/drawing/2014/main" id="{3803789C-9810-4BD5-8ED4-469F92B45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2312600"/>
            <a:ext cx="528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7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8B71F-6DA3-0FBD-AE97-7EC46592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Représentativité spatiale </a:t>
            </a:r>
          </a:p>
        </p:txBody>
      </p:sp>
      <p:pic>
        <p:nvPicPr>
          <p:cNvPr id="7" name="Image 6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1DA99FED-9544-7AB8-D1EA-EF483CA2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00" y="1470895"/>
            <a:ext cx="10440000" cy="2505600"/>
          </a:xfrm>
          <a:prstGeom prst="rect">
            <a:avLst/>
          </a:prstGeom>
        </p:spPr>
      </p:pic>
      <p:pic>
        <p:nvPicPr>
          <p:cNvPr id="11" name="Espace réservé du contenu 10" descr="Une image contenant texte, ligne, Tracé, diagramme&#10;&#10;Le contenu généré par l’IA peut être incorrect.">
            <a:extLst>
              <a:ext uri="{FF2B5EF4-FFF2-40B4-BE49-F238E27FC236}">
                <a16:creationId xmlns:a16="http://schemas.microsoft.com/office/drawing/2014/main" id="{53C38730-11A0-2EAE-679E-F84798A44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00" y="4134352"/>
            <a:ext cx="10440000" cy="25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13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1CB1A-819C-9C8D-76CC-45F0E9ECE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ECF72-8F51-DC30-FFA3-462683B37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Représentativité spatiale </a:t>
            </a:r>
          </a:p>
        </p:txBody>
      </p:sp>
      <p:pic>
        <p:nvPicPr>
          <p:cNvPr id="9" name="Espace réservé du contenu 8" descr="Une image contenant texte, ligne, Police, diagramme&#10;&#10;Le contenu généré par l’IA peut être incorrect.">
            <a:extLst>
              <a:ext uri="{FF2B5EF4-FFF2-40B4-BE49-F238E27FC236}">
                <a16:creationId xmlns:a16="http://schemas.microsoft.com/office/drawing/2014/main" id="{5DB4FE58-0D2F-44E7-7FD2-0AAD74DA0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00" y="4143940"/>
            <a:ext cx="10440000" cy="2505600"/>
          </a:xfrm>
        </p:spPr>
      </p:pic>
      <p:pic>
        <p:nvPicPr>
          <p:cNvPr id="14" name="Image 13" descr="Une image contenant texte, ligne, nombre, Police&#10;&#10;Le contenu généré par l’IA peut être incorrect.">
            <a:extLst>
              <a:ext uri="{FF2B5EF4-FFF2-40B4-BE49-F238E27FC236}">
                <a16:creationId xmlns:a16="http://schemas.microsoft.com/office/drawing/2014/main" id="{3CF7F067-99A1-918C-EAF8-732AB371A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156"/>
            <a:ext cx="10440000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2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BDAF3-EDAA-357B-583B-5F784AD2E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19748E-B4FF-0761-8559-D3F088C1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Représentativité spatiale </a:t>
            </a:r>
          </a:p>
        </p:txBody>
      </p:sp>
      <p:pic>
        <p:nvPicPr>
          <p:cNvPr id="5" name="Espace réservé du contenu 4" descr="Une image contenant texte, ligne, Tracé, Police&#10;&#10;Le contenu généré par l’IA peut être incorrect.">
            <a:extLst>
              <a:ext uri="{FF2B5EF4-FFF2-40B4-BE49-F238E27FC236}">
                <a16:creationId xmlns:a16="http://schemas.microsoft.com/office/drawing/2014/main" id="{1642E5D9-FDDA-43C4-A0CD-E96FD8345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3" y="4064229"/>
            <a:ext cx="10440000" cy="2505600"/>
          </a:xfrm>
        </p:spPr>
      </p:pic>
      <p:pic>
        <p:nvPicPr>
          <p:cNvPr id="7" name="Image 6" descr="Une image contenant texte, ligne, Police, Tracé&#10;&#10;Le contenu généré par l’IA peut être incorrect.">
            <a:extLst>
              <a:ext uri="{FF2B5EF4-FFF2-40B4-BE49-F238E27FC236}">
                <a16:creationId xmlns:a16="http://schemas.microsoft.com/office/drawing/2014/main" id="{2FAE3D6C-CC87-250B-A242-7BDFAC849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3" y="1373429"/>
            <a:ext cx="10440000" cy="25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527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3740</Words>
  <Application>Microsoft Office PowerPoint</Application>
  <PresentationFormat>Grand écran</PresentationFormat>
  <Paragraphs>284</Paragraphs>
  <Slides>42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0" baseType="lpstr">
      <vt:lpstr>Aptos</vt:lpstr>
      <vt:lpstr>Aptos Display</vt:lpstr>
      <vt:lpstr>Arial</vt:lpstr>
      <vt:lpstr>Courier New</vt:lpstr>
      <vt:lpstr>LM Roman 12</vt:lpstr>
      <vt:lpstr>Symbol</vt:lpstr>
      <vt:lpstr>Wingdings</vt:lpstr>
      <vt:lpstr>Thème Office</vt:lpstr>
      <vt:lpstr>ANALYSES DE BASE</vt:lpstr>
      <vt:lpstr>Présentation PowerPoint</vt:lpstr>
      <vt:lpstr>Présentation PowerPoint</vt:lpstr>
      <vt:lpstr>Présentation PowerPoint</vt:lpstr>
      <vt:lpstr>Présentation PowerPoint</vt:lpstr>
      <vt:lpstr>Ratio d'Occupation Stratifiée : élevé pour forêts à WD élevée (h50 élevé, P0 très faible)  ROS = h50 / (P0 + 0.05)</vt:lpstr>
      <vt:lpstr>Représentativité spatiale </vt:lpstr>
      <vt:lpstr>Représentativité spatiale </vt:lpstr>
      <vt:lpstr>Représentativité spatiale </vt:lpstr>
      <vt:lpstr>ANALYSES APPROFONDIES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Résultats principaux : structure vertical et WD</vt:lpstr>
      <vt:lpstr>Résultats principaux : signatures différentielles  à confirmer par analyses plus poussées</vt:lpstr>
      <vt:lpstr>Résultats principaux : analyses multi-échelles  à confirmer par analyses plus poussées</vt:lpstr>
      <vt:lpstr>Résultats principaux : patterns d'anisotropie  à confirmer par analyses plus poussées</vt:lpstr>
      <vt:lpstr>Architecture et stratégie écologique</vt:lpstr>
      <vt:lpstr>Paramètres logistiques significatifs</vt:lpstr>
      <vt:lpstr>Confrontation aux connaissances actuelles</vt:lpstr>
      <vt:lpstr>Bilan de notre approche</vt:lpstr>
      <vt:lpstr>La structure tridimensionnelle comme signature fonctionnelle : Un cadre conceptuel intégratif</vt:lpstr>
      <vt:lpstr>La structure tridimensionnelle comme signature fonctionnelle : Un cadre conceptuel intégratif</vt:lpstr>
      <vt:lpstr>POUR LA SUITE</vt:lpstr>
      <vt:lpstr>Perspectives</vt:lpstr>
      <vt:lpstr>Perspectives</vt:lpstr>
      <vt:lpstr>Perspectives</vt:lpstr>
      <vt:lpstr>Perspectives : intégration des données d’inventaires</vt:lpstr>
      <vt:lpstr>Perspectives : intégration des données d’inventaires</vt:lpstr>
      <vt:lpstr>Perspectives : intégration des données d’inventaires</vt:lpstr>
      <vt:lpstr>Hypothèses écologiques et analyses complémentaires</vt:lpstr>
      <vt:lpstr>Idée de discussion et perspectives</vt:lpstr>
      <vt:lpstr>À l’échelle de la RDC ;</vt:lpstr>
      <vt:lpstr>À l’échelle de la RDC ;</vt:lpstr>
      <vt:lpstr>À l’échelle de la RDC : approche phylo-structurelle intégrant fonction et structure</vt:lpstr>
      <vt:lpstr>À l’échelle de la RDC : approche phylo-structurelle intégrant fonction et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Vander Linden Arthur</dc:creator>
  <cp:lastModifiedBy>Vander Linden Arthur</cp:lastModifiedBy>
  <cp:revision>7</cp:revision>
  <dcterms:created xsi:type="dcterms:W3CDTF">2025-03-11T08:13:00Z</dcterms:created>
  <dcterms:modified xsi:type="dcterms:W3CDTF">2025-03-11T16:47:04Z</dcterms:modified>
</cp:coreProperties>
</file>